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3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4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5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6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  <p:sldMasterId id="2147483963" r:id="rId2"/>
    <p:sldMasterId id="2147483970" r:id="rId3"/>
    <p:sldMasterId id="2147484023" r:id="rId4"/>
    <p:sldMasterId id="2147484092" r:id="rId5"/>
    <p:sldMasterId id="2147484109" r:id="rId6"/>
    <p:sldMasterId id="2147484156" r:id="rId7"/>
  </p:sldMasterIdLst>
  <p:notesMasterIdLst>
    <p:notesMasterId r:id="rId22"/>
  </p:notesMasterIdLst>
  <p:handoutMasterIdLst>
    <p:handoutMasterId r:id="rId23"/>
  </p:handoutMasterIdLst>
  <p:sldIdLst>
    <p:sldId id="2147481194" r:id="rId8"/>
    <p:sldId id="2147482557" r:id="rId9"/>
    <p:sldId id="2147482292" r:id="rId10"/>
    <p:sldId id="2147482313" r:id="rId11"/>
    <p:sldId id="2147482310" r:id="rId12"/>
    <p:sldId id="2147482558" r:id="rId13"/>
    <p:sldId id="2147482311" r:id="rId14"/>
    <p:sldId id="2147482559" r:id="rId15"/>
    <p:sldId id="2147482312" r:id="rId16"/>
    <p:sldId id="2147482560" r:id="rId17"/>
    <p:sldId id="278" r:id="rId18"/>
    <p:sldId id="2147482309" r:id="rId19"/>
    <p:sldId id="2147482284" r:id="rId20"/>
    <p:sldId id="2147482275" r:id="rId21"/>
  </p:sldIdLst>
  <p:sldSz cx="24387175" cy="13716000"/>
  <p:notesSz cx="7004050" cy="929005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6" userDrawn="1">
          <p15:clr>
            <a:srgbClr val="A4A3A4"/>
          </p15:clr>
        </p15:guide>
        <p15:guide id="2" pos="2206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C8B425-75D4-2AA5-7C69-C79DDEAECB22}" name="Gina Hawkins" initials="GH" userId="S::Gina.Hawkins1@ibm.com::105b048f-3102-44e2-8dc1-3fc7dfb733a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FF"/>
    <a:srgbClr val="284983"/>
    <a:srgbClr val="25417D"/>
    <a:srgbClr val="698BBD"/>
    <a:srgbClr val="CADFF6"/>
    <a:srgbClr val="26447D"/>
    <a:srgbClr val="EDF7FF"/>
    <a:srgbClr val="1153DC"/>
    <a:srgbClr val="ECF6FF"/>
    <a:srgbClr val="ED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85453" autoAdjust="0"/>
  </p:normalViewPr>
  <p:slideViewPr>
    <p:cSldViewPr snapToGrid="0" snapToObjects="1">
      <p:cViewPr varScale="1">
        <p:scale>
          <a:sx n="63" d="100"/>
          <a:sy n="63" d="100"/>
        </p:scale>
        <p:origin x="1648" y="200"/>
      </p:cViewPr>
      <p:guideLst/>
    </p:cSldViewPr>
  </p:slideViewPr>
  <p:outlineViewPr>
    <p:cViewPr>
      <p:scale>
        <a:sx n="33" d="100"/>
        <a:sy n="33" d="100"/>
      </p:scale>
      <p:origin x="0" y="-12029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180" d="100"/>
        <a:sy n="180" d="100"/>
      </p:scale>
      <p:origin x="0" y="-11136"/>
    </p:cViewPr>
  </p:sorterViewPr>
  <p:notesViewPr>
    <p:cSldViewPr snapToGrid="0" snapToObjects="1">
      <p:cViewPr>
        <p:scale>
          <a:sx n="60" d="100"/>
          <a:sy n="60" d="100"/>
        </p:scale>
        <p:origin x="3235" y="34"/>
      </p:cViewPr>
      <p:guideLst>
        <p:guide orient="horz" pos="2926"/>
        <p:guide pos="220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6D9BCE-06B3-714A-AEE1-E01E7F2F2416}" type="doc">
      <dgm:prSet loTypeId="urn:microsoft.com/office/officeart/2009/3/layout/StepUp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905072B-C13B-0E4B-81F5-C425CCBEF736}">
      <dgm:prSet phldrT="[Text]" custT="1"/>
      <dgm:spPr/>
      <dgm:t>
        <a:bodyPr/>
        <a:lstStyle/>
        <a:p>
          <a:r>
            <a:rPr lang="en-GB" sz="4400" dirty="0"/>
            <a:t>Descriptive Analysis</a:t>
          </a:r>
        </a:p>
      </dgm:t>
    </dgm:pt>
    <dgm:pt modelId="{3A458E47-0634-584C-8C6B-6894F7F9C002}" type="parTrans" cxnId="{C9394B66-20B1-0C4A-AAD8-D40AEB3665BD}">
      <dgm:prSet/>
      <dgm:spPr/>
      <dgm:t>
        <a:bodyPr/>
        <a:lstStyle/>
        <a:p>
          <a:endParaRPr lang="en-GB" sz="1400"/>
        </a:p>
      </dgm:t>
    </dgm:pt>
    <dgm:pt modelId="{E661B788-706A-C44D-9161-5FC7AE461576}" type="sibTrans" cxnId="{C9394B66-20B1-0C4A-AAD8-D40AEB3665BD}">
      <dgm:prSet/>
      <dgm:spPr/>
      <dgm:t>
        <a:bodyPr/>
        <a:lstStyle/>
        <a:p>
          <a:endParaRPr lang="en-GB" sz="1400"/>
        </a:p>
      </dgm:t>
    </dgm:pt>
    <dgm:pt modelId="{FFD4D048-3A34-EB48-BDAA-F19FAAD98FA2}">
      <dgm:prSet phldrT="[Text]" custT="1"/>
      <dgm:spPr/>
      <dgm:t>
        <a:bodyPr/>
        <a:lstStyle/>
        <a:p>
          <a:r>
            <a:rPr lang="en-GB" sz="4400" dirty="0"/>
            <a:t>Predictive Analysis</a:t>
          </a:r>
        </a:p>
      </dgm:t>
    </dgm:pt>
    <dgm:pt modelId="{B256CE28-1894-884F-8060-9A5C35ED07D7}" type="parTrans" cxnId="{2FD6C0CB-32CE-3044-8B79-95354A77F571}">
      <dgm:prSet/>
      <dgm:spPr/>
      <dgm:t>
        <a:bodyPr/>
        <a:lstStyle/>
        <a:p>
          <a:endParaRPr lang="en-GB" sz="1400"/>
        </a:p>
      </dgm:t>
    </dgm:pt>
    <dgm:pt modelId="{7C4EE889-DC2F-5E4F-85CC-4E0E6CCE3D01}" type="sibTrans" cxnId="{2FD6C0CB-32CE-3044-8B79-95354A77F571}">
      <dgm:prSet/>
      <dgm:spPr/>
      <dgm:t>
        <a:bodyPr/>
        <a:lstStyle/>
        <a:p>
          <a:endParaRPr lang="en-GB" sz="1400"/>
        </a:p>
      </dgm:t>
    </dgm:pt>
    <dgm:pt modelId="{40195443-5E13-9542-8A4C-B8C0F563B03D}">
      <dgm:prSet phldrT="[Text]" custT="1"/>
      <dgm:spPr/>
      <dgm:t>
        <a:bodyPr/>
        <a:lstStyle/>
        <a:p>
          <a:r>
            <a:rPr lang="en-GB" sz="4400" dirty="0"/>
            <a:t>Prescriptive Analysis</a:t>
          </a:r>
        </a:p>
      </dgm:t>
    </dgm:pt>
    <dgm:pt modelId="{FCDD8773-CD39-0945-B3B0-655A373FDE0D}" type="parTrans" cxnId="{5583D750-7491-9646-A85F-F7871E3D83F5}">
      <dgm:prSet/>
      <dgm:spPr/>
      <dgm:t>
        <a:bodyPr/>
        <a:lstStyle/>
        <a:p>
          <a:endParaRPr lang="en-GB" sz="1400"/>
        </a:p>
      </dgm:t>
    </dgm:pt>
    <dgm:pt modelId="{347DD83A-5EB0-0541-B51B-0AE500CF3385}" type="sibTrans" cxnId="{5583D750-7491-9646-A85F-F7871E3D83F5}">
      <dgm:prSet/>
      <dgm:spPr/>
      <dgm:t>
        <a:bodyPr/>
        <a:lstStyle/>
        <a:p>
          <a:endParaRPr lang="en-GB" sz="1400"/>
        </a:p>
      </dgm:t>
    </dgm:pt>
    <dgm:pt modelId="{B8580365-D1E6-E245-ACB4-BB50679F814F}">
      <dgm:prSet phldrT="[Text]" custT="1"/>
      <dgm:spPr/>
      <dgm:t>
        <a:bodyPr/>
        <a:lstStyle/>
        <a:p>
          <a:r>
            <a:rPr lang="en-GB" sz="4400" dirty="0"/>
            <a:t>Diagnostic Analysis</a:t>
          </a:r>
        </a:p>
      </dgm:t>
    </dgm:pt>
    <dgm:pt modelId="{8C02BFCE-1456-1545-A0A9-8855DB855F9D}" type="parTrans" cxnId="{4887022F-531E-EB4B-B68E-754F0CB67CDE}">
      <dgm:prSet/>
      <dgm:spPr/>
      <dgm:t>
        <a:bodyPr/>
        <a:lstStyle/>
        <a:p>
          <a:endParaRPr lang="en-GB"/>
        </a:p>
      </dgm:t>
    </dgm:pt>
    <dgm:pt modelId="{3DD2B37D-3712-A149-97CB-A937078CE91C}" type="sibTrans" cxnId="{4887022F-531E-EB4B-B68E-754F0CB67CDE}">
      <dgm:prSet/>
      <dgm:spPr/>
      <dgm:t>
        <a:bodyPr/>
        <a:lstStyle/>
        <a:p>
          <a:endParaRPr lang="en-GB"/>
        </a:p>
      </dgm:t>
    </dgm:pt>
    <dgm:pt modelId="{5C7B66AD-80B1-304D-896C-6068511C7E90}" type="pres">
      <dgm:prSet presAssocID="{396D9BCE-06B3-714A-AEE1-E01E7F2F2416}" presName="rootnode" presStyleCnt="0">
        <dgm:presLayoutVars>
          <dgm:chMax/>
          <dgm:chPref/>
          <dgm:dir/>
          <dgm:animLvl val="lvl"/>
        </dgm:presLayoutVars>
      </dgm:prSet>
      <dgm:spPr/>
    </dgm:pt>
    <dgm:pt modelId="{7A532BD0-55E7-584A-B34C-E3576C6A7210}" type="pres">
      <dgm:prSet presAssocID="{6905072B-C13B-0E4B-81F5-C425CCBEF736}" presName="composite" presStyleCnt="0"/>
      <dgm:spPr/>
    </dgm:pt>
    <dgm:pt modelId="{1F9D9124-6B84-4649-AE26-56283CB33A49}" type="pres">
      <dgm:prSet presAssocID="{6905072B-C13B-0E4B-81F5-C425CCBEF736}" presName="LShape" presStyleLbl="alignNode1" presStyleIdx="0" presStyleCnt="7"/>
      <dgm:spPr/>
    </dgm:pt>
    <dgm:pt modelId="{7F4E56FA-9143-604E-851F-DA63182E7FAB}" type="pres">
      <dgm:prSet presAssocID="{6905072B-C13B-0E4B-81F5-C425CCBEF736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67730DE-83B7-B24F-A517-BE9D7AA77652}" type="pres">
      <dgm:prSet presAssocID="{6905072B-C13B-0E4B-81F5-C425CCBEF736}" presName="Triangle" presStyleLbl="alignNode1" presStyleIdx="1" presStyleCnt="7"/>
      <dgm:spPr/>
    </dgm:pt>
    <dgm:pt modelId="{09374579-C1EF-1945-858D-9ADAF27B7F0C}" type="pres">
      <dgm:prSet presAssocID="{E661B788-706A-C44D-9161-5FC7AE461576}" presName="sibTrans" presStyleCnt="0"/>
      <dgm:spPr/>
    </dgm:pt>
    <dgm:pt modelId="{6CBCDCBD-35A8-574A-B655-ADEAFBA293D5}" type="pres">
      <dgm:prSet presAssocID="{E661B788-706A-C44D-9161-5FC7AE461576}" presName="space" presStyleCnt="0"/>
      <dgm:spPr/>
    </dgm:pt>
    <dgm:pt modelId="{9EE117D8-3A38-2C45-8B79-895FF9A74D20}" type="pres">
      <dgm:prSet presAssocID="{B8580365-D1E6-E245-ACB4-BB50679F814F}" presName="composite" presStyleCnt="0"/>
      <dgm:spPr/>
    </dgm:pt>
    <dgm:pt modelId="{E37D50AF-EF31-E84E-85B5-CDF9C7241E25}" type="pres">
      <dgm:prSet presAssocID="{B8580365-D1E6-E245-ACB4-BB50679F814F}" presName="LShape" presStyleLbl="alignNode1" presStyleIdx="2" presStyleCnt="7"/>
      <dgm:spPr/>
    </dgm:pt>
    <dgm:pt modelId="{ECF52447-73C4-FD44-ADC7-C9BAC5BC9C1D}" type="pres">
      <dgm:prSet presAssocID="{B8580365-D1E6-E245-ACB4-BB50679F814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460A53A-F0D9-7A48-B23F-C92AE29CE221}" type="pres">
      <dgm:prSet presAssocID="{B8580365-D1E6-E245-ACB4-BB50679F814F}" presName="Triangle" presStyleLbl="alignNode1" presStyleIdx="3" presStyleCnt="7"/>
      <dgm:spPr/>
    </dgm:pt>
    <dgm:pt modelId="{3AF1A95D-2670-A642-86F3-8959F0202B53}" type="pres">
      <dgm:prSet presAssocID="{3DD2B37D-3712-A149-97CB-A937078CE91C}" presName="sibTrans" presStyleCnt="0"/>
      <dgm:spPr/>
    </dgm:pt>
    <dgm:pt modelId="{88AA64E3-88A2-7242-8868-86ADDD8F2E0D}" type="pres">
      <dgm:prSet presAssocID="{3DD2B37D-3712-A149-97CB-A937078CE91C}" presName="space" presStyleCnt="0"/>
      <dgm:spPr/>
    </dgm:pt>
    <dgm:pt modelId="{00D75269-5DD9-A049-BDB0-8993B1C5BF0D}" type="pres">
      <dgm:prSet presAssocID="{FFD4D048-3A34-EB48-BDAA-F19FAAD98FA2}" presName="composite" presStyleCnt="0"/>
      <dgm:spPr/>
    </dgm:pt>
    <dgm:pt modelId="{AC860F5F-75ED-AF4D-BD04-F4523C22C50B}" type="pres">
      <dgm:prSet presAssocID="{FFD4D048-3A34-EB48-BDAA-F19FAAD98FA2}" presName="LShape" presStyleLbl="alignNode1" presStyleIdx="4" presStyleCnt="7"/>
      <dgm:spPr/>
    </dgm:pt>
    <dgm:pt modelId="{3EED433A-5822-B74F-85E7-5EB1D1AF7230}" type="pres">
      <dgm:prSet presAssocID="{FFD4D048-3A34-EB48-BDAA-F19FAAD98FA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A185A1B3-8AAF-434C-8441-6BEED24DBED2}" type="pres">
      <dgm:prSet presAssocID="{FFD4D048-3A34-EB48-BDAA-F19FAAD98FA2}" presName="Triangle" presStyleLbl="alignNode1" presStyleIdx="5" presStyleCnt="7"/>
      <dgm:spPr/>
    </dgm:pt>
    <dgm:pt modelId="{BE6726EF-2447-5F47-8AA3-7E93E000ED76}" type="pres">
      <dgm:prSet presAssocID="{7C4EE889-DC2F-5E4F-85CC-4E0E6CCE3D01}" presName="sibTrans" presStyleCnt="0"/>
      <dgm:spPr/>
    </dgm:pt>
    <dgm:pt modelId="{4D62E893-1290-6848-9800-F23D54364D50}" type="pres">
      <dgm:prSet presAssocID="{7C4EE889-DC2F-5E4F-85CC-4E0E6CCE3D01}" presName="space" presStyleCnt="0"/>
      <dgm:spPr/>
    </dgm:pt>
    <dgm:pt modelId="{4A1300CF-8830-8444-9C3B-652F8CC3FA4F}" type="pres">
      <dgm:prSet presAssocID="{40195443-5E13-9542-8A4C-B8C0F563B03D}" presName="composite" presStyleCnt="0"/>
      <dgm:spPr/>
    </dgm:pt>
    <dgm:pt modelId="{4A5AC04D-0BD1-C246-BD5E-DE3309631FF5}" type="pres">
      <dgm:prSet presAssocID="{40195443-5E13-9542-8A4C-B8C0F563B03D}" presName="LShape" presStyleLbl="alignNode1" presStyleIdx="6" presStyleCnt="7"/>
      <dgm:spPr/>
    </dgm:pt>
    <dgm:pt modelId="{0E1C4C8F-0CF1-024D-95E4-9805F12ECCF2}" type="pres">
      <dgm:prSet presAssocID="{40195443-5E13-9542-8A4C-B8C0F563B03D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5D12C23-3565-2C4F-ABE1-4BFC5019E545}" type="presOf" srcId="{6905072B-C13B-0E4B-81F5-C425CCBEF736}" destId="{7F4E56FA-9143-604E-851F-DA63182E7FAB}" srcOrd="0" destOrd="0" presId="urn:microsoft.com/office/officeart/2009/3/layout/StepUpProcess"/>
    <dgm:cxn modelId="{4887022F-531E-EB4B-B68E-754F0CB67CDE}" srcId="{396D9BCE-06B3-714A-AEE1-E01E7F2F2416}" destId="{B8580365-D1E6-E245-ACB4-BB50679F814F}" srcOrd="1" destOrd="0" parTransId="{8C02BFCE-1456-1545-A0A9-8855DB855F9D}" sibTransId="{3DD2B37D-3712-A149-97CB-A937078CE91C}"/>
    <dgm:cxn modelId="{5583D750-7491-9646-A85F-F7871E3D83F5}" srcId="{396D9BCE-06B3-714A-AEE1-E01E7F2F2416}" destId="{40195443-5E13-9542-8A4C-B8C0F563B03D}" srcOrd="3" destOrd="0" parTransId="{FCDD8773-CD39-0945-B3B0-655A373FDE0D}" sibTransId="{347DD83A-5EB0-0541-B51B-0AE500CF3385}"/>
    <dgm:cxn modelId="{3A066F5A-8330-C647-BD06-D1F3798BACEF}" type="presOf" srcId="{396D9BCE-06B3-714A-AEE1-E01E7F2F2416}" destId="{5C7B66AD-80B1-304D-896C-6068511C7E90}" srcOrd="0" destOrd="0" presId="urn:microsoft.com/office/officeart/2009/3/layout/StepUpProcess"/>
    <dgm:cxn modelId="{C9394B66-20B1-0C4A-AAD8-D40AEB3665BD}" srcId="{396D9BCE-06B3-714A-AEE1-E01E7F2F2416}" destId="{6905072B-C13B-0E4B-81F5-C425CCBEF736}" srcOrd="0" destOrd="0" parTransId="{3A458E47-0634-584C-8C6B-6894F7F9C002}" sibTransId="{E661B788-706A-C44D-9161-5FC7AE461576}"/>
    <dgm:cxn modelId="{BC258469-E0AD-8242-A3B8-E27AAA124587}" type="presOf" srcId="{FFD4D048-3A34-EB48-BDAA-F19FAAD98FA2}" destId="{3EED433A-5822-B74F-85E7-5EB1D1AF7230}" srcOrd="0" destOrd="0" presId="urn:microsoft.com/office/officeart/2009/3/layout/StepUpProcess"/>
    <dgm:cxn modelId="{5678D080-076D-3D47-9D1E-E31BCB560E2C}" type="presOf" srcId="{40195443-5E13-9542-8A4C-B8C0F563B03D}" destId="{0E1C4C8F-0CF1-024D-95E4-9805F12ECCF2}" srcOrd="0" destOrd="0" presId="urn:microsoft.com/office/officeart/2009/3/layout/StepUpProcess"/>
    <dgm:cxn modelId="{B86BC6CA-2097-454C-98CA-66324AEC752A}" type="presOf" srcId="{B8580365-D1E6-E245-ACB4-BB50679F814F}" destId="{ECF52447-73C4-FD44-ADC7-C9BAC5BC9C1D}" srcOrd="0" destOrd="0" presId="urn:microsoft.com/office/officeart/2009/3/layout/StepUpProcess"/>
    <dgm:cxn modelId="{2FD6C0CB-32CE-3044-8B79-95354A77F571}" srcId="{396D9BCE-06B3-714A-AEE1-E01E7F2F2416}" destId="{FFD4D048-3A34-EB48-BDAA-F19FAAD98FA2}" srcOrd="2" destOrd="0" parTransId="{B256CE28-1894-884F-8060-9A5C35ED07D7}" sibTransId="{7C4EE889-DC2F-5E4F-85CC-4E0E6CCE3D01}"/>
    <dgm:cxn modelId="{1D4AF33F-2C37-2443-B50A-AF17D541920B}" type="presParOf" srcId="{5C7B66AD-80B1-304D-896C-6068511C7E90}" destId="{7A532BD0-55E7-584A-B34C-E3576C6A7210}" srcOrd="0" destOrd="0" presId="urn:microsoft.com/office/officeart/2009/3/layout/StepUpProcess"/>
    <dgm:cxn modelId="{3459FE42-E654-484B-9703-12B78A90BB16}" type="presParOf" srcId="{7A532BD0-55E7-584A-B34C-E3576C6A7210}" destId="{1F9D9124-6B84-4649-AE26-56283CB33A49}" srcOrd="0" destOrd="0" presId="urn:microsoft.com/office/officeart/2009/3/layout/StepUpProcess"/>
    <dgm:cxn modelId="{A834C8F2-3277-6043-9DB5-C5D6C41FD10E}" type="presParOf" srcId="{7A532BD0-55E7-584A-B34C-E3576C6A7210}" destId="{7F4E56FA-9143-604E-851F-DA63182E7FAB}" srcOrd="1" destOrd="0" presId="urn:microsoft.com/office/officeart/2009/3/layout/StepUpProcess"/>
    <dgm:cxn modelId="{0FD4D9E6-4642-5D4C-B203-4024E3408397}" type="presParOf" srcId="{7A532BD0-55E7-584A-B34C-E3576C6A7210}" destId="{A67730DE-83B7-B24F-A517-BE9D7AA77652}" srcOrd="2" destOrd="0" presId="urn:microsoft.com/office/officeart/2009/3/layout/StepUpProcess"/>
    <dgm:cxn modelId="{8E9327F0-DC24-704A-88E5-1175315B48AB}" type="presParOf" srcId="{5C7B66AD-80B1-304D-896C-6068511C7E90}" destId="{09374579-C1EF-1945-858D-9ADAF27B7F0C}" srcOrd="1" destOrd="0" presId="urn:microsoft.com/office/officeart/2009/3/layout/StepUpProcess"/>
    <dgm:cxn modelId="{CCC084D2-E3A0-6C45-B5C3-CEC7AAABAC00}" type="presParOf" srcId="{09374579-C1EF-1945-858D-9ADAF27B7F0C}" destId="{6CBCDCBD-35A8-574A-B655-ADEAFBA293D5}" srcOrd="0" destOrd="0" presId="urn:microsoft.com/office/officeart/2009/3/layout/StepUpProcess"/>
    <dgm:cxn modelId="{1109CC09-9E96-E94E-822F-E5BC8C386F57}" type="presParOf" srcId="{5C7B66AD-80B1-304D-896C-6068511C7E90}" destId="{9EE117D8-3A38-2C45-8B79-895FF9A74D20}" srcOrd="2" destOrd="0" presId="urn:microsoft.com/office/officeart/2009/3/layout/StepUpProcess"/>
    <dgm:cxn modelId="{726447B8-17EA-C947-B1FB-9E7A055EA524}" type="presParOf" srcId="{9EE117D8-3A38-2C45-8B79-895FF9A74D20}" destId="{E37D50AF-EF31-E84E-85B5-CDF9C7241E25}" srcOrd="0" destOrd="0" presId="urn:microsoft.com/office/officeart/2009/3/layout/StepUpProcess"/>
    <dgm:cxn modelId="{DA057608-AF54-0746-9067-518EDCAF8411}" type="presParOf" srcId="{9EE117D8-3A38-2C45-8B79-895FF9A74D20}" destId="{ECF52447-73C4-FD44-ADC7-C9BAC5BC9C1D}" srcOrd="1" destOrd="0" presId="urn:microsoft.com/office/officeart/2009/3/layout/StepUpProcess"/>
    <dgm:cxn modelId="{C58251B6-655B-2148-A878-933160402B21}" type="presParOf" srcId="{9EE117D8-3A38-2C45-8B79-895FF9A74D20}" destId="{2460A53A-F0D9-7A48-B23F-C92AE29CE221}" srcOrd="2" destOrd="0" presId="urn:microsoft.com/office/officeart/2009/3/layout/StepUpProcess"/>
    <dgm:cxn modelId="{E69CBAEC-62D2-4345-B25E-A5F105D40258}" type="presParOf" srcId="{5C7B66AD-80B1-304D-896C-6068511C7E90}" destId="{3AF1A95D-2670-A642-86F3-8959F0202B53}" srcOrd="3" destOrd="0" presId="urn:microsoft.com/office/officeart/2009/3/layout/StepUpProcess"/>
    <dgm:cxn modelId="{92FAFF9D-4BCF-0C4D-B217-C68424199141}" type="presParOf" srcId="{3AF1A95D-2670-A642-86F3-8959F0202B53}" destId="{88AA64E3-88A2-7242-8868-86ADDD8F2E0D}" srcOrd="0" destOrd="0" presId="urn:microsoft.com/office/officeart/2009/3/layout/StepUpProcess"/>
    <dgm:cxn modelId="{6CC4B09F-52B5-7745-9510-36D3B14F1E2C}" type="presParOf" srcId="{5C7B66AD-80B1-304D-896C-6068511C7E90}" destId="{00D75269-5DD9-A049-BDB0-8993B1C5BF0D}" srcOrd="4" destOrd="0" presId="urn:microsoft.com/office/officeart/2009/3/layout/StepUpProcess"/>
    <dgm:cxn modelId="{2E8C3F5A-A115-9B49-82D4-5FA168D597C3}" type="presParOf" srcId="{00D75269-5DD9-A049-BDB0-8993B1C5BF0D}" destId="{AC860F5F-75ED-AF4D-BD04-F4523C22C50B}" srcOrd="0" destOrd="0" presId="urn:microsoft.com/office/officeart/2009/3/layout/StepUpProcess"/>
    <dgm:cxn modelId="{728AC129-7C17-0949-8A32-DC9916446C58}" type="presParOf" srcId="{00D75269-5DD9-A049-BDB0-8993B1C5BF0D}" destId="{3EED433A-5822-B74F-85E7-5EB1D1AF7230}" srcOrd="1" destOrd="0" presId="urn:microsoft.com/office/officeart/2009/3/layout/StepUpProcess"/>
    <dgm:cxn modelId="{0342141F-8E3E-3A4B-BA0D-3446E277EF85}" type="presParOf" srcId="{00D75269-5DD9-A049-BDB0-8993B1C5BF0D}" destId="{A185A1B3-8AAF-434C-8441-6BEED24DBED2}" srcOrd="2" destOrd="0" presId="urn:microsoft.com/office/officeart/2009/3/layout/StepUpProcess"/>
    <dgm:cxn modelId="{58D3A34E-F559-DB4D-AFCB-818421D36DB9}" type="presParOf" srcId="{5C7B66AD-80B1-304D-896C-6068511C7E90}" destId="{BE6726EF-2447-5F47-8AA3-7E93E000ED76}" srcOrd="5" destOrd="0" presId="urn:microsoft.com/office/officeart/2009/3/layout/StepUpProcess"/>
    <dgm:cxn modelId="{21A97C5B-742D-F447-90B9-2554548A24E2}" type="presParOf" srcId="{BE6726EF-2447-5F47-8AA3-7E93E000ED76}" destId="{4D62E893-1290-6848-9800-F23D54364D50}" srcOrd="0" destOrd="0" presId="urn:microsoft.com/office/officeart/2009/3/layout/StepUpProcess"/>
    <dgm:cxn modelId="{CA5D6201-3B13-B741-BBD2-CE79258FA28D}" type="presParOf" srcId="{5C7B66AD-80B1-304D-896C-6068511C7E90}" destId="{4A1300CF-8830-8444-9C3B-652F8CC3FA4F}" srcOrd="6" destOrd="0" presId="urn:microsoft.com/office/officeart/2009/3/layout/StepUpProcess"/>
    <dgm:cxn modelId="{888739DA-A73A-BC40-B904-118B9145494E}" type="presParOf" srcId="{4A1300CF-8830-8444-9C3B-652F8CC3FA4F}" destId="{4A5AC04D-0BD1-C246-BD5E-DE3309631FF5}" srcOrd="0" destOrd="0" presId="urn:microsoft.com/office/officeart/2009/3/layout/StepUpProcess"/>
    <dgm:cxn modelId="{5EA91226-2C8F-0B4F-A7F3-0698CA7F4E68}" type="presParOf" srcId="{4A1300CF-8830-8444-9C3B-652F8CC3FA4F}" destId="{0E1C4C8F-0CF1-024D-95E4-9805F12ECCF2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D9124-6B84-4649-AE26-56283CB33A49}">
      <dsp:nvSpPr>
        <dsp:cNvPr id="0" name=""/>
        <dsp:cNvSpPr/>
      </dsp:nvSpPr>
      <dsp:spPr>
        <a:xfrm rot="5400000">
          <a:off x="751468" y="4535994"/>
          <a:ext cx="2262901" cy="376541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E56FA-9143-604E-851F-DA63182E7FAB}">
      <dsp:nvSpPr>
        <dsp:cNvPr id="0" name=""/>
        <dsp:cNvSpPr/>
      </dsp:nvSpPr>
      <dsp:spPr>
        <a:xfrm>
          <a:off x="373733" y="5661043"/>
          <a:ext cx="3399439" cy="2979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Descriptive Analysis</a:t>
          </a:r>
        </a:p>
      </dsp:txBody>
      <dsp:txXfrm>
        <a:off x="373733" y="5661043"/>
        <a:ext cx="3399439" cy="2979807"/>
      </dsp:txXfrm>
    </dsp:sp>
    <dsp:sp modelId="{A67730DE-83B7-B24F-A517-BE9D7AA77652}">
      <dsp:nvSpPr>
        <dsp:cNvPr id="0" name=""/>
        <dsp:cNvSpPr/>
      </dsp:nvSpPr>
      <dsp:spPr>
        <a:xfrm>
          <a:off x="3131769" y="4258780"/>
          <a:ext cx="641403" cy="64140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D50AF-EF31-E84E-85B5-CDF9C7241E25}">
      <dsp:nvSpPr>
        <dsp:cNvPr id="0" name=""/>
        <dsp:cNvSpPr/>
      </dsp:nvSpPr>
      <dsp:spPr>
        <a:xfrm rot="5400000">
          <a:off x="4913046" y="3506208"/>
          <a:ext cx="2262901" cy="376541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52447-73C4-FD44-ADC7-C9BAC5BC9C1D}">
      <dsp:nvSpPr>
        <dsp:cNvPr id="0" name=""/>
        <dsp:cNvSpPr/>
      </dsp:nvSpPr>
      <dsp:spPr>
        <a:xfrm>
          <a:off x="4535311" y="4631256"/>
          <a:ext cx="3399439" cy="2979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Diagnostic Analysis</a:t>
          </a:r>
        </a:p>
      </dsp:txBody>
      <dsp:txXfrm>
        <a:off x="4535311" y="4631256"/>
        <a:ext cx="3399439" cy="2979807"/>
      </dsp:txXfrm>
    </dsp:sp>
    <dsp:sp modelId="{2460A53A-F0D9-7A48-B23F-C92AE29CE221}">
      <dsp:nvSpPr>
        <dsp:cNvPr id="0" name=""/>
        <dsp:cNvSpPr/>
      </dsp:nvSpPr>
      <dsp:spPr>
        <a:xfrm>
          <a:off x="7293347" y="3228994"/>
          <a:ext cx="641403" cy="64140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60F5F-75ED-AF4D-BD04-F4523C22C50B}">
      <dsp:nvSpPr>
        <dsp:cNvPr id="0" name=""/>
        <dsp:cNvSpPr/>
      </dsp:nvSpPr>
      <dsp:spPr>
        <a:xfrm rot="5400000">
          <a:off x="9074623" y="2476421"/>
          <a:ext cx="2262901" cy="376541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D433A-5822-B74F-85E7-5EB1D1AF7230}">
      <dsp:nvSpPr>
        <dsp:cNvPr id="0" name=""/>
        <dsp:cNvSpPr/>
      </dsp:nvSpPr>
      <dsp:spPr>
        <a:xfrm>
          <a:off x="8696889" y="3601470"/>
          <a:ext cx="3399439" cy="2979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Predictive Analysis</a:t>
          </a:r>
        </a:p>
      </dsp:txBody>
      <dsp:txXfrm>
        <a:off x="8696889" y="3601470"/>
        <a:ext cx="3399439" cy="2979807"/>
      </dsp:txXfrm>
    </dsp:sp>
    <dsp:sp modelId="{A185A1B3-8AAF-434C-8441-6BEED24DBED2}">
      <dsp:nvSpPr>
        <dsp:cNvPr id="0" name=""/>
        <dsp:cNvSpPr/>
      </dsp:nvSpPr>
      <dsp:spPr>
        <a:xfrm>
          <a:off x="11454924" y="2199207"/>
          <a:ext cx="641403" cy="641403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AC04D-0BD1-C246-BD5E-DE3309631FF5}">
      <dsp:nvSpPr>
        <dsp:cNvPr id="0" name=""/>
        <dsp:cNvSpPr/>
      </dsp:nvSpPr>
      <dsp:spPr>
        <a:xfrm rot="5400000">
          <a:off x="13236201" y="1446635"/>
          <a:ext cx="2262901" cy="3765416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C4C8F-0CF1-024D-95E4-9805F12ECCF2}">
      <dsp:nvSpPr>
        <dsp:cNvPr id="0" name=""/>
        <dsp:cNvSpPr/>
      </dsp:nvSpPr>
      <dsp:spPr>
        <a:xfrm>
          <a:off x="12858467" y="2571683"/>
          <a:ext cx="3399439" cy="2979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Prescriptive Analysis</a:t>
          </a:r>
        </a:p>
      </dsp:txBody>
      <dsp:txXfrm>
        <a:off x="12858467" y="2571683"/>
        <a:ext cx="3399439" cy="2979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24130" y="8844128"/>
            <a:ext cx="345533" cy="23225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44373" y="8844128"/>
            <a:ext cx="3735493" cy="23225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2023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013" y="231775"/>
            <a:ext cx="6524625" cy="3670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1112" y="4152370"/>
            <a:ext cx="6555791" cy="43893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34387" y="8844128"/>
            <a:ext cx="345533" cy="23225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4130" y="8844128"/>
            <a:ext cx="3735493" cy="23225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000" b="0" i="0" kern="1200">
        <a:solidFill>
          <a:schemeClr val="bg1"/>
        </a:solidFill>
        <a:latin typeface="IBM Plex Sans Light" panose="020B04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Clr>
        <a:schemeClr val="bg1"/>
      </a:buClr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4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Clr>
        <a:schemeClr val="bg1"/>
      </a:buClr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4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Clr>
        <a:schemeClr val="bg1"/>
      </a:buClr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 Light" panose="020B04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3" y="231775"/>
            <a:ext cx="6524625" cy="367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2482903">
              <a:defRPr/>
            </a:pPr>
            <a:endParaRPr lang="en-US" sz="1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27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SG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SG" sz="1800" kern="100" dirty="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endParaRPr lang="en-SG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3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45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3E6438-A6A6-BA46-BE17-4C2C352861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182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136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6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013" y="231775"/>
            <a:ext cx="6524625" cy="3670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2482903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EC0ABF4-1C51-BF7D-70CF-DD2C38C9D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959" y="12096093"/>
            <a:ext cx="4953000" cy="1143000"/>
          </a:xfrm>
          <a:prstGeom prst="rect">
            <a:avLst/>
          </a:prstGeom>
        </p:spPr>
        <p:txBody>
          <a:bodyPr anchor="b"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069D4BA-0EE4-89E6-7C3A-71F71400A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388" y="12001501"/>
            <a:ext cx="4953000" cy="1237592"/>
          </a:xfrm>
          <a:prstGeom prst="rect">
            <a:avLst/>
          </a:prstGeom>
        </p:spPr>
        <p:txBody>
          <a:bodyPr anchor="b"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9D4AF5E-3E60-06F1-E3E3-F00E3ADA9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35719" y="384049"/>
            <a:ext cx="11075384" cy="8574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762099" y="12237720"/>
            <a:ext cx="10974229" cy="762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334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EB4E21-0DB5-BE40-9CD5-A4434D55165D}"/>
              </a:ext>
            </a:extLst>
          </p:cNvPr>
          <p:cNvSpPr/>
          <p:nvPr userDrawn="1"/>
        </p:nvSpPr>
        <p:spPr>
          <a:xfrm>
            <a:off x="0" y="0"/>
            <a:ext cx="24387175" cy="899160"/>
          </a:xfrm>
          <a:prstGeom prst="rect">
            <a:avLst/>
          </a:prstGeom>
          <a:solidFill>
            <a:srgbClr val="5F8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2324" tIns="76160" rIns="152324" bIns="76160" rtlCol="0" anchor="ctr"/>
          <a:lstStyle/>
          <a:p>
            <a:pPr algn="ctr"/>
            <a:endParaRPr lang="en-US" sz="5996" dirty="0">
              <a:latin typeface="IBM Plex Sans Regular" panose="020B0503050203000203" pitchFamily="34" charset="77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99" y="1143000"/>
            <a:ext cx="22862977" cy="1905000"/>
          </a:xfrm>
        </p:spPr>
        <p:txBody>
          <a:bodyPr>
            <a:noAutofit/>
          </a:bodyPr>
          <a:lstStyle>
            <a:lvl1pPr>
              <a:defRPr>
                <a:solidFill>
                  <a:schemeClr val="bg2">
                    <a:lumMod val="95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62099" y="441960"/>
            <a:ext cx="10974229" cy="457200"/>
          </a:xfrm>
        </p:spPr>
        <p:txBody>
          <a:bodyPr lIns="0" tIns="0" rIns="0">
            <a:noAutofit/>
          </a:bodyPr>
          <a:lstStyle>
            <a:lvl1pPr>
              <a:defRPr sz="2666">
                <a:solidFill>
                  <a:schemeClr val="accent1"/>
                </a:solidFill>
              </a:defRPr>
            </a:lvl1pPr>
            <a:lvl2pPr>
              <a:defRPr sz="2666">
                <a:solidFill>
                  <a:schemeClr val="accent1"/>
                </a:solidFill>
              </a:defRPr>
            </a:lvl2pPr>
            <a:lvl3pPr>
              <a:defRPr sz="2666">
                <a:solidFill>
                  <a:schemeClr val="accent1"/>
                </a:solidFill>
              </a:defRPr>
            </a:lvl3pPr>
            <a:lvl4pPr>
              <a:defRPr sz="2666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956952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A473-69AE-3437-98BE-23D0DABA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696E-95C8-A55C-24F0-DF392DEA0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EE3AE-6694-6AF1-9CCD-4367624F9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00ACA-CEB2-10C0-6974-DC5DCEB6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BD9E6-6BC5-9170-3B8D-6171EC278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5CF37-E59C-504D-95CA-854847AFF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7288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338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★ 4-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4C87F79D-6D15-E721-E4E1-A2E8A132635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607288" y="13332347"/>
            <a:ext cx="205213" cy="184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200" b="0" i="0">
                <a:solidFill>
                  <a:srgbClr val="000000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EFF98BB4-F2D7-CBBA-1200-1316C81E3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13340008"/>
            <a:ext cx="4956175" cy="17664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 b="0" i="0">
                <a:solidFill>
                  <a:srgbClr val="000000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740654699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386422" y="12547345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613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0" y="1220"/>
            <a:ext cx="24359299" cy="1371356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86422" y="12547345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1718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0" y="1221"/>
            <a:ext cx="24359299" cy="13713558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86422" y="12547345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842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" y="1221"/>
            <a:ext cx="24359293" cy="13713558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86422" y="12547345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6325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5" y="1223"/>
            <a:ext cx="24359293" cy="1371355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86422" y="12547345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872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24387175" cy="1372925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</a:p>
        </p:txBody>
      </p:sp>
      <p:pic>
        <p:nvPicPr>
          <p:cNvPr id="6" name="Picture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86422" y="12547345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836" y="10160"/>
            <a:ext cx="24345586" cy="1370584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86422" y="12547345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03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4" y="1223"/>
            <a:ext cx="24359291" cy="13713554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86422" y="12547345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09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44" y="1218"/>
            <a:ext cx="24359291" cy="1371355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86422" y="12547345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3064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76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492" indent="0">
              <a:buNone/>
              <a:defRPr/>
            </a:lvl3pPr>
            <a:lvl4pPr marL="1159630" indent="0">
              <a:buNone/>
              <a:defRPr/>
            </a:lvl4pPr>
            <a:lvl5pPr marL="168442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492" indent="0">
              <a:buNone/>
              <a:defRPr/>
            </a:lvl3pPr>
            <a:lvl4pPr marL="1159630" indent="0">
              <a:buNone/>
              <a:defRPr/>
            </a:lvl4pPr>
            <a:lvl5pPr marL="168442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2299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6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594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2747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6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594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560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5" y="243840"/>
            <a:ext cx="23411506" cy="11744960"/>
          </a:xfrm>
        </p:spPr>
        <p:txBody>
          <a:bodyPr/>
          <a:lstStyle>
            <a:lvl1pPr>
              <a:defRPr sz="25594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979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12" y="536448"/>
            <a:ext cx="14835357" cy="1145235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6755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7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9296400"/>
            <a:ext cx="11050588" cy="35433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0587" y="9296400"/>
            <a:ext cx="11049000" cy="35433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01B1D3B-7FD1-5342-AD21-86B27FCC1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385200"/>
            <a:ext cx="7632176" cy="62880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E2A6217-C3F0-04CD-0266-C53A5C85FD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760587" y="385199"/>
            <a:ext cx="7632176" cy="62880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7" y="3316224"/>
            <a:ext cx="10998434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7848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398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4059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8426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789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092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12" y="536448"/>
            <a:ext cx="11047208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0411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3308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4864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561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70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/>
        </p:nvCxnSpPr>
        <p:spPr bwMode="auto">
          <a:xfrm flipV="1">
            <a:off x="12193588" y="626537"/>
            <a:ext cx="0" cy="1136226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80870" y="626541"/>
            <a:ext cx="0" cy="564509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/>
        </p:nvCxnSpPr>
        <p:spPr bwMode="auto">
          <a:xfrm>
            <a:off x="12781299" y="6853768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90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385200"/>
            <a:ext cx="4949825" cy="1906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385200"/>
            <a:ext cx="4949825" cy="190341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5200"/>
            <a:ext cx="4951413" cy="19079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28590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304" indent="-146304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92608" indent="-146304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38912" indent="-146304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7"/>
            <a:ext cx="4951413" cy="9673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3067"/>
            <a:ext cx="4953000" cy="966684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3588" cy="6858002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70"/>
            <a:ext cx="12193588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70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/>
        </p:nvCxnSpPr>
        <p:spPr bwMode="auto">
          <a:xfrm flipV="1">
            <a:off x="12193588" y="626537"/>
            <a:ext cx="0" cy="1136226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/>
        </p:nvCxnSpPr>
        <p:spPr bwMode="auto">
          <a:xfrm>
            <a:off x="609682" y="6845302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/>
        </p:nvCxnSpPr>
        <p:spPr bwMode="auto">
          <a:xfrm>
            <a:off x="12781299" y="6845302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84428" y="626541"/>
            <a:ext cx="0" cy="564509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135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5"/>
            <a:ext cx="24387175" cy="6851902"/>
          </a:xfrm>
          <a:noFill/>
        </p:spPr>
        <p:txBody>
          <a:bodyPr lIns="182880" tIns="164592" rIns="228600" bIns="228600"/>
          <a:lstStyle>
            <a:lvl1pPr>
              <a:defRPr sz="1279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70"/>
            <a:ext cx="6096794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70"/>
            <a:ext cx="6096794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9"/>
            <a:ext cx="6096794" cy="6862234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9"/>
            <a:ext cx="6096794" cy="6862234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/>
        </p:nvCxnSpPr>
        <p:spPr bwMode="auto">
          <a:xfrm flipV="1">
            <a:off x="6096794" y="7444378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93588" y="7444378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90381" y="7444378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/>
        </p:nvCxnSpPr>
        <p:spPr bwMode="auto">
          <a:xfrm>
            <a:off x="609680" y="6858000"/>
            <a:ext cx="23167816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57733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72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6" y="6858000"/>
            <a:ext cx="6096802" cy="6858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266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4466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/>
        </p:nvCxnSpPr>
        <p:spPr bwMode="auto">
          <a:xfrm flipV="1">
            <a:off x="12193588" y="626537"/>
            <a:ext cx="0" cy="1136226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/>
        </p:nvCxnSpPr>
        <p:spPr bwMode="auto">
          <a:xfrm flipV="1">
            <a:off x="6090843" y="626537"/>
            <a:ext cx="0" cy="1136226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/>
        </p:nvCxnSpPr>
        <p:spPr bwMode="auto">
          <a:xfrm flipV="1">
            <a:off x="18284430" y="626537"/>
            <a:ext cx="0" cy="11362266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70599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5129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288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59002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3734">
                <a:solidFill>
                  <a:schemeClr val="tx1"/>
                </a:solidFill>
              </a:defRPr>
            </a:lvl1pPr>
            <a:lvl2pPr>
              <a:spcBef>
                <a:spcPts val="2934"/>
              </a:spcBef>
              <a:defRPr sz="3734">
                <a:solidFill>
                  <a:schemeClr val="tx1"/>
                </a:solidFill>
              </a:defRPr>
            </a:lvl2pPr>
            <a:lvl3pPr>
              <a:spcBef>
                <a:spcPts val="2934"/>
              </a:spcBef>
              <a:defRPr sz="3734">
                <a:solidFill>
                  <a:schemeClr val="tx1"/>
                </a:solidFill>
              </a:defRPr>
            </a:lvl3pPr>
            <a:lvl4pPr>
              <a:spcBef>
                <a:spcPts val="2934"/>
              </a:spcBef>
              <a:defRPr sz="3734">
                <a:solidFill>
                  <a:schemeClr val="tx1"/>
                </a:solidFill>
              </a:defRPr>
            </a:lvl4pPr>
            <a:lvl5pPr>
              <a:spcBef>
                <a:spcPts val="2934"/>
              </a:spcBef>
              <a:defRPr sz="3734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2053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67024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2666">
                <a:solidFill>
                  <a:schemeClr val="tx1"/>
                </a:solidFill>
              </a:defRPr>
            </a:lvl1pPr>
            <a:lvl2pPr>
              <a:spcBef>
                <a:spcPts val="800"/>
              </a:spcBef>
              <a:defRPr sz="2666">
                <a:solidFill>
                  <a:schemeClr val="tx1"/>
                </a:solidFill>
              </a:defRPr>
            </a:lvl2pPr>
            <a:lvl3pPr>
              <a:spcBef>
                <a:spcPts val="800"/>
              </a:spcBef>
              <a:defRPr sz="2666">
                <a:solidFill>
                  <a:schemeClr val="tx1"/>
                </a:solidFill>
              </a:defRPr>
            </a:lvl3pPr>
            <a:lvl4pPr>
              <a:spcBef>
                <a:spcPts val="800"/>
              </a:spcBef>
              <a:defRPr sz="2666">
                <a:solidFill>
                  <a:schemeClr val="tx1"/>
                </a:solidFill>
              </a:defRPr>
            </a:lvl4pPr>
            <a:lvl5pPr>
              <a:spcBef>
                <a:spcPts val="800"/>
              </a:spcBef>
              <a:defRPr sz="266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398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7128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91" y="536448"/>
            <a:ext cx="17095228" cy="1145235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6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385200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385200"/>
            <a:ext cx="11049000" cy="533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5548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477220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3493008"/>
          </a:xfrm>
        </p:spPr>
        <p:txBody>
          <a:bodyPr/>
          <a:lstStyle>
            <a:lvl1pPr>
              <a:spcBef>
                <a:spcPts val="0"/>
              </a:spcBef>
              <a:defRPr sz="2666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537492" indent="0">
              <a:buNone/>
              <a:defRPr/>
            </a:lvl3pPr>
            <a:lvl4pPr marL="1159630" indent="0">
              <a:buNone/>
              <a:defRPr/>
            </a:lvl4pPr>
            <a:lvl5pPr marL="168442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2"/>
          </a:xfrm>
        </p:spPr>
        <p:txBody>
          <a:bodyPr anchor="b"/>
          <a:lstStyle>
            <a:lvl1pPr>
              <a:spcBef>
                <a:spcPts val="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776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63225" y="6167694"/>
            <a:ext cx="3460733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7675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63227" y="6167694"/>
            <a:ext cx="3460729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6225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63225" y="6167697"/>
            <a:ext cx="3460733" cy="13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425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26B9-C52B-90E3-5A37-36EBF7891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1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9A9882-4813-E154-F0ED-EAE684DD9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172" indent="0" algn="ctr">
              <a:buNone/>
              <a:defRPr sz="4000"/>
            </a:lvl2pPr>
            <a:lvl3pPr marL="1828344" indent="0" algn="ctr">
              <a:buNone/>
              <a:defRPr sz="3600"/>
            </a:lvl3pPr>
            <a:lvl4pPr marL="2742514" indent="0" algn="ctr">
              <a:buNone/>
              <a:defRPr sz="3200"/>
            </a:lvl4pPr>
            <a:lvl5pPr marL="3656686" indent="0" algn="ctr">
              <a:buNone/>
              <a:defRPr sz="3200"/>
            </a:lvl5pPr>
            <a:lvl6pPr marL="4570858" indent="0" algn="ctr">
              <a:buNone/>
              <a:defRPr sz="3200"/>
            </a:lvl6pPr>
            <a:lvl7pPr marL="5485028" indent="0" algn="ctr">
              <a:buNone/>
              <a:defRPr sz="3200"/>
            </a:lvl7pPr>
            <a:lvl8pPr marL="6399200" indent="0" algn="ctr">
              <a:buNone/>
              <a:defRPr sz="3200"/>
            </a:lvl8pPr>
            <a:lvl9pPr marL="7313372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31E6-5018-6A61-F600-9AF936A7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30965-FF98-0A75-BFA1-C28A0F52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8C2E4-F2EE-1D25-BA7D-0354EE926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0497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46578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vg&gt;.pdf"/>
          <p:cNvPicPr>
            <a:picLocks noChangeAspect="1" noChangeArrowheads="1"/>
          </p:cNvPicPr>
          <p:nvPr userDrawn="1"/>
        </p:nvPicPr>
        <p:blipFill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09" y="12842084"/>
            <a:ext cx="971677" cy="38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50195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59774" y="869051"/>
            <a:ext cx="12530281" cy="1015662"/>
          </a:xfrm>
          <a:prstGeom prst="rect">
            <a:avLst/>
          </a:prstGeom>
        </p:spPr>
        <p:txBody>
          <a:bodyPr vert="horz" wrap="none" lIns="0" tIns="0" rIns="0" bIns="0" anchor="ctr" anchorCtr="0">
            <a:spAutoFit/>
          </a:bodyPr>
          <a:lstStyle>
            <a:lvl1pPr>
              <a:defRPr sz="6600" b="1" baseline="0">
                <a:solidFill>
                  <a:srgbClr val="F8F8F8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hape 20"/>
          <p:cNvSpPr>
            <a:spLocks noGrp="1"/>
          </p:cNvSpPr>
          <p:nvPr>
            <p:ph type="sldNum" sz="quarter" idx="11"/>
          </p:nvPr>
        </p:nvSpPr>
        <p:spPr bwMode="auto">
          <a:xfrm>
            <a:off x="12051887" y="13061161"/>
            <a:ext cx="283405" cy="32147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algn="r" defTabSz="816602">
              <a:defRPr sz="1800">
                <a:solidFill>
                  <a:srgbClr val="FFFFFF"/>
                </a:solidFill>
                <a:latin typeface="HelvNeue Roman for IBM" charset="0"/>
                <a:cs typeface="HelvNeue Bold for IBM" charset="0"/>
                <a:sym typeface="HelvNeue Bold for IBM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5F9E2D-5444-6848-AE86-B532614A4562}" type="slidenum">
              <a:rPr lang="en-US" smtClean="0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2" name="직사각형 1" hidden="1"/>
          <p:cNvSpPr/>
          <p:nvPr userDrawn="1"/>
        </p:nvSpPr>
        <p:spPr>
          <a:xfrm>
            <a:off x="959771" y="869047"/>
            <a:ext cx="22467637" cy="11932554"/>
          </a:xfrm>
          <a:prstGeom prst="rect">
            <a:avLst/>
          </a:prstGeom>
          <a:noFill/>
          <a:ln w="12700" cap="flat">
            <a:solidFill>
              <a:schemeClr val="accent3">
                <a:lumMod val="60000"/>
                <a:lumOff val="40000"/>
              </a:schemeClr>
            </a:solidFill>
            <a:prstDash val="sysDash"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96" tIns="50796" rIns="50796" bIns="50796" numCol="1" spcCol="38100" rtlCol="0" anchor="ctr">
            <a:noAutofit/>
          </a:bodyPr>
          <a:lstStyle/>
          <a:p>
            <a:pPr algn="ctr" defTabSz="546036" latinLnBrk="1" hangingPunct="0"/>
            <a:endParaRPr lang="ko-KR" altLang="en-US" sz="1800" b="1">
              <a:solidFill>
                <a:srgbClr val="000000"/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65588955"/>
      </p:ext>
    </p:extLst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80" y="463296"/>
            <a:ext cx="11461972" cy="6096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4492" y="12582533"/>
            <a:ext cx="2438718" cy="536574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87963" y="12582533"/>
            <a:ext cx="1829038" cy="536574"/>
          </a:xfrm>
          <a:prstGeom prst="rect">
            <a:avLst/>
          </a:prstGeom>
        </p:spPr>
        <p:txBody>
          <a:bodyPr wrap="square" numCol="1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 altLang="en-US">
                <a:solidFill>
                  <a:srgbClr val="FFFFFF"/>
                </a:solidFill>
              </a:rPr>
              <a:t>Digital Supply Chain Transformation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2856" y="12582533"/>
            <a:ext cx="1219359" cy="536574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1C3CCB7-8E17-47D4-8651-8798436E4582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48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5200"/>
            <a:ext cx="4951413" cy="2859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28590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85200"/>
            <a:ext cx="7620000" cy="2859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187952"/>
            <a:ext cx="7620000" cy="2857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403336"/>
            <a:ext cx="7620000" cy="2857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EC0ABF4-1C51-BF7D-70CF-DD2C38C9D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959" y="12096094"/>
            <a:ext cx="4953001" cy="1143000"/>
          </a:xfrm>
          <a:prstGeom prst="rect">
            <a:avLst/>
          </a:prstGeom>
        </p:spPr>
        <p:txBody>
          <a:bodyPr anchor="b"/>
          <a:lstStyle>
            <a:lvl1pPr defTabSz="1161056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069D4BA-0EE4-89E6-7C3A-71F71400A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387" y="12001502"/>
            <a:ext cx="4953001" cy="1237592"/>
          </a:xfrm>
          <a:prstGeom prst="rect">
            <a:avLst/>
          </a:prstGeom>
        </p:spPr>
        <p:txBody>
          <a:bodyPr anchor="b"/>
          <a:lstStyle>
            <a:lvl1pPr defTabSz="1161056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3288725"/>
      </p:ext>
    </p:extLst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28" tIns="91428" rIns="91428" bIns="914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2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14509F-3705-A705-C5B3-FA435C246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959" y="12096094"/>
            <a:ext cx="4953001" cy="1143000"/>
          </a:xfrm>
          <a:prstGeom prst="rect">
            <a:avLst/>
          </a:prstGeom>
        </p:spPr>
        <p:txBody>
          <a:bodyPr anchor="b"/>
          <a:lstStyle>
            <a:lvl1pPr defTabSz="1161056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F264794-39E6-B78D-2E92-D8D02F9188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387" y="12001502"/>
            <a:ext cx="4953001" cy="1237592"/>
          </a:xfrm>
          <a:prstGeom prst="rect">
            <a:avLst/>
          </a:prstGeom>
        </p:spPr>
        <p:txBody>
          <a:bodyPr anchor="b"/>
          <a:lstStyle>
            <a:lvl1pPr defTabSz="1161056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69500071"/>
      </p:ext>
    </p:extLst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4362850"/>
      </p:ext>
    </p:extLst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8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9" cy="76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9364653"/>
      </p:ext>
    </p:extLst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2"/>
            <a:ext cx="11049000" cy="12574588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10101071" cy="10479088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8403801"/>
      </p:ext>
    </p:extLst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2"/>
            <a:ext cx="11049000" cy="12574588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48"/>
            <a:ext cx="10099675" cy="9337676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385200"/>
            <a:ext cx="10099675" cy="571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2703274"/>
      </p:ext>
    </p:extLst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4"/>
            <a:ext cx="4953001" cy="114315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1022196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815CA4A-82C6-E038-8C80-CF4A54B1E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34040" y="569912"/>
            <a:ext cx="4953001" cy="114315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1022196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63155392"/>
      </p:ext>
    </p:extLst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2859088"/>
          </a:xfrm>
        </p:spPr>
        <p:txBody>
          <a:bodyPr rIns="457200"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61280"/>
      </p:ext>
    </p:extLst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</a:t>
            </a:r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D1265AEA-20B7-EFD4-C675-520DFF03BF75}"/>
              </a:ext>
            </a:extLst>
          </p:cNvPr>
          <p:cNvSpPr txBox="1">
            <a:spLocks/>
          </p:cNvSpPr>
          <p:nvPr userDrawn="1"/>
        </p:nvSpPr>
        <p:spPr>
          <a:xfrm>
            <a:off x="738504" y="502701"/>
            <a:ext cx="23648671" cy="14555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defTabSz="914317">
              <a:lnSpc>
                <a:spcPct val="90000"/>
              </a:lnSpc>
              <a:spcBef>
                <a:spcPct val="0"/>
              </a:spcBef>
              <a:buNone/>
              <a:defRPr sz="3200" b="0" i="0" kern="0">
                <a:solidFill>
                  <a:schemeClr val="tx1">
                    <a:lumMod val="50000"/>
                    <a:lumOff val="50000"/>
                  </a:schemeClr>
                </a:solidFill>
                <a:latin typeface="IBM Plex Sans ExtLt" panose="020B0303050203000203" pitchFamily="34" charset="0"/>
                <a:ea typeface="ヒラギノ角ゴ Pro W3"/>
                <a:cs typeface="Arial" charset="0"/>
              </a:defRPr>
            </a:lvl1pPr>
          </a:lstStyle>
          <a:p>
            <a:pPr defTabSz="1828268">
              <a:defRPr/>
            </a:pPr>
            <a:endParaRPr lang="en-GB" sz="7198" kern="1200" dirty="0">
              <a:solidFill>
                <a:srgbClr val="000000">
                  <a:lumMod val="75000"/>
                  <a:lumOff val="25000"/>
                </a:srgb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189"/>
      </p:ext>
    </p:extLst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9909174" cy="28590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9D4AF5E-3E60-06F1-E3E3-F00E3ADA9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35719" y="384049"/>
            <a:ext cx="11075384" cy="8574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7398159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303799C-055C-81A5-3E36-D78912AA6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7B3A71-6FB0-4C14-4695-68801FBBBE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4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C1273EB-3A3E-B282-A619-1D6FB102B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0367260-BF8E-C847-2296-4EAD779F01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14662151" cy="9717088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4412"/>
      </p:ext>
    </p:extLst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9296400"/>
            <a:ext cx="11050589" cy="35433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0589" y="9296400"/>
            <a:ext cx="11049000" cy="35433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5794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01B1D3B-7FD1-5342-AD21-86B27FCC1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6" y="385200"/>
            <a:ext cx="7632176" cy="62880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E2A6217-C3F0-04CD-0266-C53A5C85FD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760588" y="385200"/>
            <a:ext cx="7632176" cy="62880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18600251"/>
      </p:ext>
    </p:extLst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5" y="385200"/>
            <a:ext cx="4949824" cy="1906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998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2" y="385201"/>
            <a:ext cx="4949824" cy="190341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998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5200"/>
            <a:ext cx="4951413" cy="19079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998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28590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274" indent="-146274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92550" indent="-146274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38824" indent="-146274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3067"/>
            <a:ext cx="4953001" cy="96668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2333067"/>
            <a:ext cx="4953001" cy="96668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36922"/>
      </p:ext>
    </p:extLst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385200"/>
            <a:ext cx="4949824" cy="5335588"/>
          </a:xfr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1" y="385200"/>
            <a:ext cx="11049000" cy="5335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>
              <a:lnSpc>
                <a:spcPct val="100000"/>
              </a:lnSpc>
              <a:spcBef>
                <a:spcPts val="0"/>
              </a:spcBef>
              <a:defRPr sz="8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>
              <a:lnSpc>
                <a:spcPct val="100000"/>
              </a:lnSpc>
              <a:spcBef>
                <a:spcPts val="0"/>
              </a:spcBef>
              <a:defRPr sz="8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>
              <a:lnSpc>
                <a:spcPct val="100000"/>
              </a:lnSpc>
              <a:spcBef>
                <a:spcPts val="0"/>
              </a:spcBef>
              <a:defRPr sz="8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4" cy="533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8598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59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1" y="6477000"/>
            <a:ext cx="11049000" cy="533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>
              <a:lnSpc>
                <a:spcPct val="100000"/>
              </a:lnSpc>
              <a:spcBef>
                <a:spcPts val="0"/>
              </a:spcBef>
              <a:defRPr sz="8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>
              <a:lnSpc>
                <a:spcPct val="100000"/>
              </a:lnSpc>
              <a:spcBef>
                <a:spcPts val="0"/>
              </a:spcBef>
              <a:defRPr sz="8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>
              <a:lnSpc>
                <a:spcPct val="100000"/>
              </a:lnSpc>
              <a:spcBef>
                <a:spcPts val="0"/>
              </a:spcBef>
              <a:defRPr sz="85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93301"/>
      </p:ext>
    </p:extLst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5200"/>
            <a:ext cx="4951413" cy="28590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998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28590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85200"/>
            <a:ext cx="7620000" cy="28590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187952"/>
            <a:ext cx="7620000" cy="2857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403336"/>
            <a:ext cx="7620000" cy="2857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3"/>
            <a:ext cx="4951413" cy="28575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998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3" y="8403337"/>
            <a:ext cx="4951411" cy="28575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998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75980"/>
      </p:ext>
    </p:extLst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5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303799C-055C-81A5-3E36-D78912AA6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7B3A71-6FB0-4C14-4695-68801FBBBE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6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C1273EB-3A3E-B282-A619-1D6FB102B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0367260-BF8E-C847-2296-4EAD779F01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8403114"/>
      </p:ext>
    </p:extLst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5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385200"/>
            <a:ext cx="4956175" cy="1525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44" indent="-182844"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686" indent="-182844"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530" indent="-182844"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3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1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E03333F-C9F4-9C57-BAAE-A49EA523A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3321C6-7CF8-EF30-4736-48A201B094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6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C67FA0E-EA85-0950-FCC7-3F6BF1A741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EE67605-D889-6D38-2F1B-DF58E809AC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60609023"/>
      </p:ext>
    </p:extLst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5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576072"/>
            <a:ext cx="4956175" cy="1525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4F49B39-EB32-770F-5644-D3D93871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D25B5E4-5513-DB6F-04BF-4A2A85E85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C86775E-92B8-3897-2210-2993F34BA6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340340"/>
      </p:ext>
    </p:extLst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2097088"/>
          </a:xfr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3429000"/>
            <a:ext cx="4956175" cy="4000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1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5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1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CEA9C7F-1CB2-B0B0-AE4C-171B0AFC6E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F4D72D8-0638-1E42-6480-21D9CF7A44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6DDCC2C-4DA8-F28F-9BBF-ACD120C05B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90852831"/>
      </p:ext>
    </p:extLst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4949824" cy="1141412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5" cy="11414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98038E-FA9A-2E7F-DE4F-45D37F11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B3FDBEC-0A0D-82A4-F347-00CE8AD711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39220" y="3429000"/>
            <a:ext cx="1018384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7625151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385200"/>
            <a:ext cx="4956175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E03333F-C9F4-9C57-BAAE-A49EA523A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3321C6-7CF8-EF30-4736-48A201B094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4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C67FA0E-EA85-0950-FCC7-3F6BF1A741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EE67605-D889-6D38-2F1B-DF58E809AC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7424927" cy="1906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0"/>
            <a:ext cx="1018384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3" y="3429000"/>
            <a:ext cx="1018384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45038485"/>
      </p:ext>
    </p:extLst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45824" cy="4573588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3A4153E-E96A-682A-6ADB-86D8329C1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75461" y="384044"/>
            <a:ext cx="4963922" cy="114315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AA778F7-DDE5-2F6E-F5FA-F5B0F120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47182" y="384047"/>
            <a:ext cx="4963922" cy="114315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57135410"/>
      </p:ext>
    </p:extLst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385200"/>
            <a:ext cx="4953001" cy="4573588"/>
          </a:xfrm>
        </p:spPr>
        <p:txBody>
          <a:bodyPr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38C4317-85BF-2C36-29AD-9974CF6DE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75461" y="384044"/>
            <a:ext cx="4963922" cy="114315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1D0A98E-CDEF-685C-25C7-E4EA3AFDCD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47182" y="384047"/>
            <a:ext cx="4963922" cy="114315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25379906"/>
      </p:ext>
    </p:extLst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39475" cy="4573588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01EF50-EF95-0C87-38FD-2E0B9FD3E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7781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7715D83-2EB0-631E-31DF-DAE49EE105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1" y="3429003"/>
            <a:ext cx="4963922" cy="857249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2EE4CB5-8991-123D-EBF8-1ED34CC50F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87781" y="384048"/>
            <a:ext cx="4963922" cy="15255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4ACB30C-F320-75FA-F4BC-8A4103FF2F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847182" y="384048"/>
            <a:ext cx="4963922" cy="15255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20494696"/>
      </p:ext>
    </p:extLst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6" cy="4573588"/>
          </a:xfrm>
        </p:spPr>
        <p:txBody>
          <a:bodyPr rIns="0"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320D13A-B2E3-8109-F9A4-70AB45A14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7781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74BDB94-1ECF-14DA-1C2A-F289E665E0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1" y="3429003"/>
            <a:ext cx="4963922" cy="857249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6E55AA2-DCD0-9227-A831-24FD27E4CB5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87781" y="384048"/>
            <a:ext cx="4963922" cy="15255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8FF2718-83A0-A416-2862-0D7439636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847182" y="384048"/>
            <a:ext cx="4963922" cy="152558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718947"/>
      </p:ext>
    </p:extLst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9"/>
            <a:ext cx="4949824" cy="1141414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3" y="384048"/>
            <a:ext cx="4956175" cy="11414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1" y="576073"/>
            <a:ext cx="1216152" cy="121446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5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3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6703E2E-EBF0-C866-7278-E844AFCB3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D2030D9-4E2C-5A41-AC60-E9DAA791E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473B493-1BC7-D878-AEAA-C60A2D67B7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1" y="3429002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86771528"/>
      </p:ext>
    </p:extLst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1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6477000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1999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E4E8AF0-4192-FB86-9702-8592B301C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0578" y="2456592"/>
            <a:ext cx="6670674" cy="3067904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5744FFC-849B-8FBD-FF73-B21942BA08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63503" y="2456593"/>
            <a:ext cx="6670674" cy="3067902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0A13E8E-060C-6E01-AB11-41A2190116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074" y="8362097"/>
            <a:ext cx="6670674" cy="306789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277838E-5792-202A-65F5-342AF0992E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778999" y="8362096"/>
            <a:ext cx="6670674" cy="3067892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15617849"/>
      </p:ext>
    </p:extLst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682496"/>
            <a:ext cx="5715000" cy="2276856"/>
          </a:xfrm>
        </p:spPr>
        <p:txBody>
          <a:bodyPr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385200"/>
            <a:ext cx="4956175" cy="114141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FBB383F-F59D-AEC8-4D6C-AC28926B0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9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053B001-EDB1-FA28-FFB0-F41FF2D331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50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8F0E9F-03CA-D8CD-75A1-CB650A81E9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9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16D24DB-6F94-3A9D-70FD-B96C2E9E8D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50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52336721"/>
      </p:ext>
    </p:extLst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527048"/>
            <a:ext cx="11044240" cy="2276856"/>
          </a:xfrm>
        </p:spPr>
        <p:txBody>
          <a:bodyPr rIns="457200"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4" y="385200"/>
            <a:ext cx="4956175" cy="448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9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50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9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50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2733164"/>
      </p:ext>
    </p:extLst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5200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32141B-6D8C-ADDD-8D24-D2B3603813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9" y="6656833"/>
            <a:ext cx="4963922" cy="533425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DBD6A3D-FB96-6A97-1F58-F61F03D376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50" y="6656833"/>
            <a:ext cx="4963922" cy="533425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54BA88F-5BD8-839D-33E8-DAC02350ACA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77" y="6656833"/>
            <a:ext cx="4963922" cy="533425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CA7C7E-4E8C-6B73-007A-21635527B0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32298" y="6656833"/>
            <a:ext cx="4963922" cy="533425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0069614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4F49B39-EB32-770F-5644-D3D93871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D25B5E4-5513-DB6F-04BF-4A2A85E85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C86775E-92B8-3897-2210-2993F34BA6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4573588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340CDF-396E-8FEA-9F33-A868AEB7DE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9" y="6656833"/>
            <a:ext cx="4963922" cy="533425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04B77E5-DBD6-E6DD-D620-C878361A7B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50" y="6656833"/>
            <a:ext cx="4963922" cy="533425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83D79D-159D-684B-A0A2-E6DD61C3A5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77" y="6656833"/>
            <a:ext cx="4963922" cy="533425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0B9EEB-A8EA-2744-D650-EC7233DAFF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32298" y="6656833"/>
            <a:ext cx="4963922" cy="533425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8862451"/>
      </p:ext>
    </p:extLst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4573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9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799750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728029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99750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65978" y="576072"/>
            <a:ext cx="4963922" cy="5145084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8" y="6667499"/>
            <a:ext cx="4963922" cy="495299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5876392"/>
      </p:ext>
    </p:extLst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28590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3"/>
            <a:ext cx="402336" cy="4032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3"/>
            <a:ext cx="402336" cy="4032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2" y="576073"/>
            <a:ext cx="402336" cy="4032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694631"/>
            <a:ext cx="402336" cy="4032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2" y="6694631"/>
            <a:ext cx="402336" cy="4032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1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784E564-F094-C65E-4C30-6AD26FD6A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9" y="1427411"/>
            <a:ext cx="4963922" cy="3716082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384162-F420-216E-B250-BA49ED23AA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50" y="1427410"/>
            <a:ext cx="4963922" cy="371607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D5D50EC-56AE-CB68-AF0D-967D997C2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728029" y="7518834"/>
            <a:ext cx="4963922" cy="372065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5DF0382-EAC2-42E6-8F3C-D78D997011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799750" y="7518836"/>
            <a:ext cx="4963922" cy="3720652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D63E7DA-FA91-79CE-F137-C4CFF42378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8" y="1427409"/>
            <a:ext cx="4963922" cy="3716082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3E415E0-33AF-4F69-4718-A13AF38331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65978" y="7518835"/>
            <a:ext cx="4963922" cy="3720654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09640249"/>
      </p:ext>
    </p:extLst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EB5F78-B3F7-EBA1-BE53-B96CA397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9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BFFEAD4C-1129-22EA-9ED5-9BE409A0C7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799750" y="576075"/>
            <a:ext cx="4963922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91719EAC-72ED-B4B5-CA48-EB23C5EB8B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728029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C9C88E-05A2-25E3-4571-C794E968D7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99750" y="6667500"/>
            <a:ext cx="4963922" cy="49530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D76302BE-E896-F153-8F88-B63A433B5C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4677" y="6665977"/>
            <a:ext cx="4963922" cy="4954514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FF14BC99-A0C2-45B6-C1F6-84D3EACEDF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8" y="6667499"/>
            <a:ext cx="4963922" cy="495299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39361875"/>
      </p:ext>
    </p:extLst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1"/>
            <a:ext cx="4949824" cy="3413126"/>
          </a:xfrm>
        </p:spPr>
        <p:txBody>
          <a:bodyPr rIns="0"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BA90B24-A7AA-EE26-4DF0-B0850F874C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2010" y="6665974"/>
            <a:ext cx="5026138" cy="495451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93E5F0-8E0D-8611-485C-03E54EE01C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59393" y="6665977"/>
            <a:ext cx="5026138" cy="495451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5B5649-C746-EAC6-E506-88A5EE6297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725409" y="6701422"/>
            <a:ext cx="5026138" cy="491906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C336AE-32DC-6A3D-A0A5-FD3BEEE59F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791799" y="6665977"/>
            <a:ext cx="4978776" cy="4954498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F4A404-A74C-F889-564A-6677AB4E33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8812221" y="576075"/>
            <a:ext cx="4978776" cy="514508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20BC60-A254-2972-5466-846B4E395A1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692373" y="576072"/>
            <a:ext cx="4978776" cy="514508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5851598"/>
      </p:ext>
    </p:extLst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5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1" y="569912"/>
            <a:ext cx="11049000" cy="12574588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011" y="3429000"/>
            <a:ext cx="4972489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9089" y="3429000"/>
            <a:ext cx="4972489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3978443"/>
      </p:ext>
    </p:extLst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5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4797" y="12904629"/>
            <a:ext cx="267703" cy="24622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18291175" cy="13716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81521-9341-A586-10B8-D3CD3EBBA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2011" y="3429000"/>
            <a:ext cx="4972489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2088358"/>
      </p:ext>
    </p:extLst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5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4797" y="12904629"/>
            <a:ext cx="267703" cy="24622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1" y="565151"/>
            <a:ext cx="17151351" cy="1257935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D171C2C-D5EE-B66A-FC5F-45245937D1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069" y="3429000"/>
            <a:ext cx="4963922" cy="8572500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69008977"/>
      </p:ext>
    </p:extLst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3262404"/>
      </p:ext>
    </p:extLst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29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4"/>
            <a:ext cx="23244174" cy="12580936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4314511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2097087"/>
          </a:xfr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CEA9C7F-1CB2-B0B0-AE4C-171B0AFC6E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F4D72D8-0638-1E42-6480-21D9CF7A44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6DDCC2C-4DA8-F28F-9BBF-ACD120C05B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4" y="6117122"/>
            <a:ext cx="247332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4" y="9525000"/>
            <a:ext cx="247332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4" y="2618874"/>
            <a:ext cx="247332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2" y="6121400"/>
            <a:ext cx="247332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2" y="9525000"/>
            <a:ext cx="247332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2" y="2667000"/>
            <a:ext cx="247332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BD9F85F-FC85-6E91-ADD3-38F0F5BEE2E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764899" y="6117122"/>
            <a:ext cx="2328217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FF7CC5C-A250-D817-B1E6-EBD584F08B1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764899" y="9525000"/>
            <a:ext cx="2328217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416EBE0-0E9C-366F-583C-0BE751DA2B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2764899" y="2646074"/>
            <a:ext cx="2328217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5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4C60C05-9B2E-E5AA-E325-3B56BC1B45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49625" y="2618875"/>
            <a:ext cx="5756495" cy="252462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5379598-B132-493E-3A4A-13641BF453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49625" y="6117125"/>
            <a:ext cx="5756495" cy="246030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387A7EC-6D77-1F31-248D-AF22142944D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49622" y="9525001"/>
            <a:ext cx="5843621" cy="246030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79C6738A-ED82-E7BB-C9BF-8057E77ED4B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756888" y="6144324"/>
            <a:ext cx="247332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24967257-4251-A48B-9DE6-F07EC4EC036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2756888" y="9552200"/>
            <a:ext cx="247332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4A6B1635-0D2E-93F5-D353-C9B1B58E778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2756888" y="2646074"/>
            <a:ext cx="247332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0541A3D3-1296-6D28-80F6-210E0C86167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2756887" y="6165250"/>
            <a:ext cx="229107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EE31C9DF-6A33-F9E3-7394-0B59091621E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2756887" y="9573126"/>
            <a:ext cx="229107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791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CAAA857-D33B-2769-F70D-96215C29A41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2756887" y="2667000"/>
            <a:ext cx="2291074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412D36A-B5BE-A294-20DF-30B55A06C5A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5530436" y="2667001"/>
            <a:ext cx="5843621" cy="252462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ED900610-36FC-D7DA-7651-CC7E3D3200D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5530436" y="6165251"/>
            <a:ext cx="5843621" cy="246030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BFEAE0F0-F94C-F405-C850-B3545368F69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5530436" y="9573127"/>
            <a:ext cx="5843621" cy="2460306"/>
          </a:xfrm>
          <a:prstGeom prst="rect">
            <a:avLst/>
          </a:prstGeom>
        </p:spPr>
        <p:txBody>
          <a:bodyPr/>
          <a:lstStyle>
            <a:lvl1pPr defTabSz="116105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534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668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202" indent="-327534" defTabSz="1161056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51235"/>
      </p:ext>
    </p:extLst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457358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4"/>
            <a:ext cx="17145000" cy="11431588"/>
          </a:xfrm>
          <a:prstGeom prst="rect">
            <a:avLst/>
          </a:prstGeom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25671"/>
      </p:ext>
    </p:extLst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5200"/>
            <a:ext cx="4956175" cy="28590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56343"/>
      </p:ext>
    </p:extLst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5200"/>
            <a:ext cx="4949824" cy="1527048"/>
          </a:xfrm>
        </p:spPr>
        <p:txBody>
          <a:bodyPr/>
          <a:lstStyle>
            <a:lvl1pPr>
              <a:lnSpc>
                <a:spcPct val="100000"/>
              </a:lnSpc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7642"/>
      </p:ext>
    </p:extLst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4" y="385200"/>
            <a:ext cx="4956175" cy="28590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8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5" y="12804776"/>
            <a:ext cx="4956175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4"/>
            <a:ext cx="4953001" cy="11431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27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50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24" indent="-14627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621226"/>
      </p:ext>
    </p:extLst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2" y="6168461"/>
            <a:ext cx="3456432" cy="13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6146"/>
      </p:ext>
    </p:extLst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8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60606"/>
      </p:ext>
    </p:extLst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4" y="384048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6398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4"/>
            <a:ext cx="11047602" cy="11431588"/>
          </a:xfrm>
        </p:spPr>
        <p:txBody>
          <a:bodyPr/>
          <a:lstStyle>
            <a:lvl1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05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244667"/>
      </p:ext>
    </p:extLst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48"/>
            <a:ext cx="10099675" cy="9337676"/>
          </a:xfrm>
        </p:spPr>
        <p:txBody>
          <a:bodyPr/>
          <a:lstStyle>
            <a:lvl1pPr>
              <a:lnSpc>
                <a:spcPct val="100000"/>
              </a:lnSpc>
              <a:defRPr sz="6598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6E85600-D414-B70D-CB9B-33C8A3A34DE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844813276"/>
      </p:ext>
    </p:extLst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、配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5FCE3CE-9CE1-9C56-47E8-9237F7066C9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0A5DDED-9DE7-EA4F-1286-F8E0CDEE9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D60F86-AFF6-FDAF-0B65-932DCF20C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272265"/>
            <a:ext cx="11617515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Picture Placeholder 6" descr="Place imagery here">
            <a:extLst>
              <a:ext uri="{FF2B5EF4-FFF2-40B4-BE49-F238E27FC236}">
                <a16:creationId xmlns:a16="http://schemas.microsoft.com/office/drawing/2014/main" id="{F371DDB3-A1E6-BEC7-7D28-0E89FDDADB6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1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139009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14509F-3705-A705-C5B3-FA435C246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959" y="12096093"/>
            <a:ext cx="4953000" cy="1143000"/>
          </a:xfrm>
          <a:prstGeom prst="rect">
            <a:avLst/>
          </a:prstGeom>
        </p:spPr>
        <p:txBody>
          <a:bodyPr anchor="b"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F264794-39E6-B78D-2E92-D8D02F9188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388" y="12001501"/>
            <a:ext cx="4953000" cy="1237592"/>
          </a:xfrm>
          <a:prstGeom prst="rect">
            <a:avLst/>
          </a:prstGeom>
        </p:spPr>
        <p:txBody>
          <a:bodyPr anchor="b"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98038E-FA9A-2E7F-DE4F-45D37F11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B3FDBEC-0A0D-82A4-F347-00CE8AD711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39220" y="3429000"/>
            <a:ext cx="10183842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B885ABE-3407-D093-D68D-035633CF7E3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C06ECB5-600A-3D06-DB22-D616DD8259F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C85E06B-E1F9-C93C-D7B8-286F0DAAFE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7315A-A003-3CA4-47D2-9B2E79A7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293047"/>
            <a:ext cx="23236427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2" name="图片 1" descr="图形用户界面&#10;&#10;中度可信度描述已自动生成">
            <a:extLst>
              <a:ext uri="{FF2B5EF4-FFF2-40B4-BE49-F238E27FC236}">
                <a16:creationId xmlns:a16="http://schemas.microsoft.com/office/drawing/2014/main" id="{1D3D216F-3952-8E34-E6A4-98669E7714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94633"/>
      </p:ext>
    </p:extLst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A20E9AC-2424-E412-2773-4DB1111BAA5D}"/>
              </a:ext>
            </a:extLst>
          </p:cNvPr>
          <p:cNvSpPr/>
          <p:nvPr userDrawn="1"/>
        </p:nvSpPr>
        <p:spPr>
          <a:xfrm>
            <a:off x="-13722" y="0"/>
            <a:ext cx="6095206" cy="13716000"/>
          </a:xfrm>
          <a:prstGeom prst="rect">
            <a:avLst/>
          </a:prstGeom>
          <a:solidFill>
            <a:srgbClr val="E5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D2C4921-9B4C-3D3E-B7A5-32FF97490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29353-8A75-81DC-53BE-BDCB4FFB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272265"/>
            <a:ext cx="4948428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7A8A367A-1AE1-7427-5EB5-1A256B2E06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82630"/>
      </p:ext>
    </p:extLst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3B26481-0EE9-3BD4-73A4-D09F1D4C8848}"/>
              </a:ext>
            </a:extLst>
          </p:cNvPr>
          <p:cNvSpPr/>
          <p:nvPr userDrawn="1"/>
        </p:nvSpPr>
        <p:spPr>
          <a:xfrm>
            <a:off x="-13722" y="0"/>
            <a:ext cx="6095206" cy="13716000"/>
          </a:xfrm>
          <a:prstGeom prst="rect">
            <a:avLst/>
          </a:prstGeom>
          <a:solidFill>
            <a:srgbClr val="E5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1" y="1272264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3" y="108647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1272264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1" y="1089460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1272264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A1262BF-3C4D-20E7-EF06-A02CCAD30F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D12CF3-0E4A-4F7F-96F0-55E85C4B0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272265"/>
            <a:ext cx="4948428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15" name="图片 14" descr="图形用户界面&#10;&#10;中度可信度描述已自动生成">
            <a:extLst>
              <a:ext uri="{FF2B5EF4-FFF2-40B4-BE49-F238E27FC236}">
                <a16:creationId xmlns:a16="http://schemas.microsoft.com/office/drawing/2014/main" id="{98AFEFBD-8D67-B987-1EB7-8CC658BE90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47248"/>
      </p:ext>
    </p:extLst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DA93584-F913-8D3F-0607-A644EC47847A}"/>
              </a:ext>
            </a:extLst>
          </p:cNvPr>
          <p:cNvSpPr/>
          <p:nvPr userDrawn="1"/>
        </p:nvSpPr>
        <p:spPr>
          <a:xfrm>
            <a:off x="-13722" y="0"/>
            <a:ext cx="6095206" cy="13716000"/>
          </a:xfrm>
          <a:prstGeom prst="rect">
            <a:avLst/>
          </a:prstGeom>
          <a:solidFill>
            <a:srgbClr val="E5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CFF777F-5AB5-0383-A687-9B42792DE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7D543C0-4FA7-0E3B-950E-4C956570B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272265"/>
            <a:ext cx="4948428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17" name="图片 16" descr="图形用户界面&#10;&#10;中度可信度描述已自动生成">
            <a:extLst>
              <a:ext uri="{FF2B5EF4-FFF2-40B4-BE49-F238E27FC236}">
                <a16:creationId xmlns:a16="http://schemas.microsoft.com/office/drawing/2014/main" id="{58250D3F-9099-DAB9-8D77-DD4AFED7B7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1272264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7" name="Straight Connector 6" descr="Vertical column divider ">
            <a:extLst>
              <a:ext uri="{FF2B5EF4-FFF2-40B4-BE49-F238E27FC236}">
                <a16:creationId xmlns:a16="http://schemas.microsoft.com/office/drawing/2014/main" id="{1F6D0C9D-C937-48E3-BE84-3DA0D1BC274C}"/>
              </a:ext>
            </a:extLst>
          </p:cNvPr>
          <p:cNvCxnSpPr/>
          <p:nvPr userDrawn="1"/>
        </p:nvCxnSpPr>
        <p:spPr bwMode="auto">
          <a:xfrm>
            <a:off x="12188953" y="1263120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1272264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8" name="Straight Connector 7" descr="Vertical column divider ">
            <a:extLst>
              <a:ext uri="{FF2B5EF4-FFF2-40B4-BE49-F238E27FC236}">
                <a16:creationId xmlns:a16="http://schemas.microsoft.com/office/drawing/2014/main" id="{0B31714F-DB23-BEBB-75A7-6BFF47AECDDF}"/>
              </a:ext>
            </a:extLst>
          </p:cNvPr>
          <p:cNvCxnSpPr/>
          <p:nvPr userDrawn="1"/>
        </p:nvCxnSpPr>
        <p:spPr bwMode="auto">
          <a:xfrm>
            <a:off x="18294784" y="1263120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1272264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3" name="Straight Connector 2" descr="Horizontal row divider">
            <a:extLst>
              <a:ext uri="{FF2B5EF4-FFF2-40B4-BE49-F238E27FC236}">
                <a16:creationId xmlns:a16="http://schemas.microsoft.com/office/drawing/2014/main" id="{3D492FDB-9D55-98D5-E9DE-229473DD594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1" y="6792192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0" y="7363692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7363692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7363692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37433"/>
      </p:ext>
    </p:extLst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A20E9AC-2424-E412-2773-4DB1111BAA5D}"/>
              </a:ext>
            </a:extLst>
          </p:cNvPr>
          <p:cNvSpPr/>
          <p:nvPr userDrawn="1"/>
        </p:nvSpPr>
        <p:spPr>
          <a:xfrm>
            <a:off x="12179866" y="0"/>
            <a:ext cx="12207309" cy="13716000"/>
          </a:xfrm>
          <a:prstGeom prst="rect">
            <a:avLst/>
          </a:prstGeom>
          <a:solidFill>
            <a:srgbClr val="E5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29353-8A75-81DC-53BE-BDCB4FFB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30767"/>
            <a:ext cx="11027722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7A8A367A-1AE1-7427-5EB5-1A256B2E06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72885"/>
      </p:ext>
    </p:extLst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A20E9AC-2424-E412-2773-4DB1111BAA5D}"/>
              </a:ext>
            </a:extLst>
          </p:cNvPr>
          <p:cNvSpPr/>
          <p:nvPr userDrawn="1"/>
        </p:nvSpPr>
        <p:spPr>
          <a:xfrm>
            <a:off x="0" y="0"/>
            <a:ext cx="12207309" cy="13716000"/>
          </a:xfrm>
          <a:prstGeom prst="rect">
            <a:avLst/>
          </a:prstGeom>
          <a:solidFill>
            <a:srgbClr val="E5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29353-8A75-81DC-53BE-BDCB4FFB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30767"/>
            <a:ext cx="11027722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7A8A367A-1AE1-7427-5EB5-1A256B2E06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01901"/>
      </p:ext>
    </p:extLst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B9B7E41-CD0A-6CA6-21B3-D6C806E4E8E5}"/>
              </a:ext>
            </a:extLst>
          </p:cNvPr>
          <p:cNvSpPr/>
          <p:nvPr userDrawn="1"/>
        </p:nvSpPr>
        <p:spPr>
          <a:xfrm>
            <a:off x="12179866" y="0"/>
            <a:ext cx="12207309" cy="13716000"/>
          </a:xfrm>
          <a:prstGeom prst="rect">
            <a:avLst/>
          </a:prstGeom>
          <a:solidFill>
            <a:srgbClr val="E5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B3B4E73-E917-017B-8BA2-45E8DD089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8D2E6A-9006-ECEF-5506-872B19B6B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1272265"/>
            <a:ext cx="11027722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11" name="图片 10" descr="图形用户界面&#10;&#10;中度可信度描述已自动生成">
            <a:extLst>
              <a:ext uri="{FF2B5EF4-FFF2-40B4-BE49-F238E27FC236}">
                <a16:creationId xmlns:a16="http://schemas.microsoft.com/office/drawing/2014/main" id="{63E2A6EE-E16D-414A-B8D7-A522DB2180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1272264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1272264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7178192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7178192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19387"/>
      </p:ext>
    </p:extLst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5E8D94A-E3A9-B213-645A-C04BDFC71069}"/>
              </a:ext>
            </a:extLst>
          </p:cNvPr>
          <p:cNvSpPr/>
          <p:nvPr userDrawn="1"/>
        </p:nvSpPr>
        <p:spPr>
          <a:xfrm>
            <a:off x="6081484" y="0"/>
            <a:ext cx="18305691" cy="13716000"/>
          </a:xfrm>
          <a:prstGeom prst="rect">
            <a:avLst/>
          </a:prstGeom>
          <a:solidFill>
            <a:srgbClr val="E5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D2C4921-9B4C-3D3E-B7A5-32FF97490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29353-8A75-81DC-53BE-BDCB4FFB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272265"/>
            <a:ext cx="4948428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7A8A367A-1AE1-7427-5EB5-1A256B2E06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8387"/>
      </p:ext>
    </p:extLst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 descr="Place imagery here">
            <a:extLst>
              <a:ext uri="{FF2B5EF4-FFF2-40B4-BE49-F238E27FC236}">
                <a16:creationId xmlns:a16="http://schemas.microsoft.com/office/drawing/2014/main" id="{69AF01AB-4327-B4D7-8523-F8C6037047C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193585" y="1"/>
            <a:ext cx="12193588" cy="4416522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E8D94A-E3A9-B213-645A-C04BDFC71069}"/>
              </a:ext>
            </a:extLst>
          </p:cNvPr>
          <p:cNvSpPr/>
          <p:nvPr userDrawn="1"/>
        </p:nvSpPr>
        <p:spPr>
          <a:xfrm>
            <a:off x="0" y="1"/>
            <a:ext cx="12193588" cy="4416522"/>
          </a:xfrm>
          <a:prstGeom prst="rect">
            <a:avLst/>
          </a:prstGeom>
          <a:solidFill>
            <a:srgbClr val="E5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D2C4921-9B4C-3D3E-B7A5-32FF974901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3A29353-8A75-81DC-53BE-BDCB4FFB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272265"/>
            <a:ext cx="4948428" cy="1886574"/>
          </a:xfrm>
        </p:spPr>
        <p:txBody>
          <a:bodyPr/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pic>
        <p:nvPicPr>
          <p:cNvPr id="7" name="图片 6" descr="图形用户界面&#10;&#10;中度可信度描述已自动生成">
            <a:extLst>
              <a:ext uri="{FF2B5EF4-FFF2-40B4-BE49-F238E27FC236}">
                <a16:creationId xmlns:a16="http://schemas.microsoft.com/office/drawing/2014/main" id="{7A8A367A-1AE1-7427-5EB5-1A256B2E06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  <p:cxnSp>
        <p:nvCxnSpPr>
          <p:cNvPr id="10" name="Straight Connector 6">
            <a:extLst>
              <a:ext uri="{FF2B5EF4-FFF2-40B4-BE49-F238E27FC236}">
                <a16:creationId xmlns:a16="http://schemas.microsoft.com/office/drawing/2014/main" id="{D1F90CA6-F327-9B54-2AC2-BBF679E3E38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106143" y="5143724"/>
            <a:ext cx="0" cy="766051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D022ABC4-E713-EF74-7ECA-7170E809525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193399" y="5143724"/>
            <a:ext cx="0" cy="766051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152292F6-E946-C6C8-A27A-102F7C4EDE6B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7207" y="5143724"/>
            <a:ext cx="0" cy="766051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0013E17-FFC5-F091-6445-885586643D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9249" y="5143724"/>
            <a:ext cx="4953001" cy="730001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C0D8ACBC-9FA6-8C7F-37DF-E44056A265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76773" y="5143724"/>
            <a:ext cx="4953001" cy="730001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EE582E34-5C59-50EC-DD11-69ECE9C4F7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772773" y="5143724"/>
            <a:ext cx="4959350" cy="730001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126529D7-2839-5146-C234-029CB6A5BCD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66580" y="5143724"/>
            <a:ext cx="4959350" cy="730001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80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96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942" indent="-255980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3262501535"/>
      </p:ext>
    </p:extLst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E121E5B-4427-82CA-09BF-077EEC6419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1263120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1272264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8288001" y="1263120"/>
            <a:ext cx="0" cy="1073838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1272264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792192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1" y="7362168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792192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736369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736369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736369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图片 13" descr="图形用户界面&#10;&#10;中度可信度描述已自动生成">
            <a:extLst>
              <a:ext uri="{FF2B5EF4-FFF2-40B4-BE49-F238E27FC236}">
                <a16:creationId xmlns:a16="http://schemas.microsoft.com/office/drawing/2014/main" id="{B5885F35-02E9-FCB5-469E-3274B612CE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253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7424927" cy="1906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0"/>
            <a:ext cx="10183842" cy="85724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3429000"/>
            <a:ext cx="10183842" cy="85724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9-配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 descr="Place imagery here">
            <a:extLst>
              <a:ext uri="{FF2B5EF4-FFF2-40B4-BE49-F238E27FC236}">
                <a16:creationId xmlns:a16="http://schemas.microsoft.com/office/drawing/2014/main" id="{4F205F19-5244-0C7C-43AC-AC039B2853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3585" y="1"/>
            <a:ext cx="12193588" cy="763043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884991-EA4C-D6DB-413D-C3A9EC120447}"/>
              </a:ext>
            </a:extLst>
          </p:cNvPr>
          <p:cNvSpPr/>
          <p:nvPr userDrawn="1"/>
        </p:nvSpPr>
        <p:spPr>
          <a:xfrm>
            <a:off x="18277455" y="7630432"/>
            <a:ext cx="6108133" cy="60855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A22C41-5AAD-6328-98C5-FE4FBED84B9A}"/>
              </a:ext>
            </a:extLst>
          </p:cNvPr>
          <p:cNvSpPr/>
          <p:nvPr userDrawn="1"/>
        </p:nvSpPr>
        <p:spPr>
          <a:xfrm>
            <a:off x="12179869" y="7630432"/>
            <a:ext cx="6108133" cy="6085568"/>
          </a:xfrm>
          <a:prstGeom prst="rect">
            <a:avLst/>
          </a:prstGeom>
          <a:solidFill>
            <a:srgbClr val="E5F6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solidFill>
                <a:srgbClr val="184DBF"/>
              </a:solidFill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CB97E22-B4CA-4DE1-F25F-6A60AF9A1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9" name="图片 8" descr="图形用户界面&#10;&#10;中度可信度描述已自动生成">
            <a:extLst>
              <a:ext uri="{FF2B5EF4-FFF2-40B4-BE49-F238E27FC236}">
                <a16:creationId xmlns:a16="http://schemas.microsoft.com/office/drawing/2014/main" id="{80EEA847-2EA4-D651-F546-BEC3A3C448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8191524-1FC2-32CB-FFD4-5763954B2D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/>
              <a:t>© 2024 IBM Confidential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8D163C-2141-F232-F33C-C81C56ACB8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38058"/>
      </p:ext>
    </p:extLst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C68C1F-4D3E-950F-9812-906A411B7FAC}"/>
              </a:ext>
            </a:extLst>
          </p:cNvPr>
          <p:cNvSpPr/>
          <p:nvPr userDrawn="1"/>
        </p:nvSpPr>
        <p:spPr>
          <a:xfrm>
            <a:off x="1" y="0"/>
            <a:ext cx="24387169" cy="2983832"/>
          </a:xfrm>
          <a:prstGeom prst="rect">
            <a:avLst/>
          </a:prstGeom>
          <a:solidFill>
            <a:srgbClr val="E6F5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21" name="Straight Connector 20" descr="Vertical column divider 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3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cxnSp>
        <p:nvCxnSpPr>
          <p:cNvPr id="22" name="Straight Connector 21" descr="Vertical column divider 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1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44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86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30" indent="-182844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6C2EDA7-BB6C-DAAA-64C5-AEE8AE6775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2" name="图片 11" descr="图形用户界面&#10;&#10;中度可信度描述已自动生成">
            <a:extLst>
              <a:ext uri="{FF2B5EF4-FFF2-40B4-BE49-F238E27FC236}">
                <a16:creationId xmlns:a16="http://schemas.microsoft.com/office/drawing/2014/main" id="{D5D31AB0-1B26-4932-98E9-3C1AA066E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17618"/>
      </p:ext>
    </p:extLst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C68C1F-4D3E-950F-9812-906A411B7FAC}"/>
              </a:ext>
            </a:extLst>
          </p:cNvPr>
          <p:cNvSpPr/>
          <p:nvPr userDrawn="1"/>
        </p:nvSpPr>
        <p:spPr>
          <a:xfrm>
            <a:off x="1" y="0"/>
            <a:ext cx="24387169" cy="2983832"/>
          </a:xfrm>
          <a:prstGeom prst="rect">
            <a:avLst/>
          </a:prstGeom>
          <a:solidFill>
            <a:srgbClr val="E6F5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507934" tIns="0" rIns="507934" bIns="0" rtlCol="0" anchor="ctr">
            <a:noAutofit/>
          </a:bodyPr>
          <a:lstStyle/>
          <a:p>
            <a:pPr defTabSz="2437844">
              <a:spcAft>
                <a:spcPts val="4444"/>
              </a:spcAft>
              <a:defRPr/>
            </a:pPr>
            <a:endParaRPr lang="zh-CN" altLang="en-US" sz="2666" kern="0">
              <a:latin typeface="IBM Plex Sans" panose="020B0503050203000203" pitchFamily="34" charset="0"/>
              <a:ea typeface="等线" panose="02010600030101010101" pitchFamily="2" charset="-122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5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6C2EDA7-BB6C-DAAA-64C5-AEE8AE6775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073" y="576072"/>
            <a:ext cx="4956177" cy="571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2"/>
                </a:solidFill>
                <a:latin typeface="IBM Plex Sans" panose="020B05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pic>
        <p:nvPicPr>
          <p:cNvPr id="12" name="图片 11" descr="图形用户界面&#10;&#10;中度可信度描述已自动生成">
            <a:extLst>
              <a:ext uri="{FF2B5EF4-FFF2-40B4-BE49-F238E27FC236}">
                <a16:creationId xmlns:a16="http://schemas.microsoft.com/office/drawing/2014/main" id="{D5D31AB0-1B26-4932-98E9-3C1AA066E2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9363"/>
      </p:ext>
    </p:extLst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23546264" y="12938843"/>
            <a:ext cx="269339" cy="246222"/>
          </a:xfrm>
          <a:prstGeom prst="rect">
            <a:avLst/>
          </a:prstGeom>
        </p:spPr>
        <p:txBody>
          <a:bodyPr anchor="ctr"/>
          <a:lstStyle>
            <a:lvl1pPr defTabSz="1828648">
              <a:defRPr sz="1600"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图片 11" descr="图形用户界面&#10;&#10;中度可信度描述已自动生成">
            <a:extLst>
              <a:ext uri="{FF2B5EF4-FFF2-40B4-BE49-F238E27FC236}">
                <a16:creationId xmlns:a16="http://schemas.microsoft.com/office/drawing/2014/main" id="{24065ED4-9249-437B-9D50-90E9E116E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409574" y="361374"/>
            <a:ext cx="2401531" cy="86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74426"/>
      </p:ext>
    </p:extLst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10101071" cy="10479088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3" y="569914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4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53289"/>
      </p:ext>
    </p:extLst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50"/>
            <a:ext cx="11044238" cy="2276856"/>
          </a:xfrm>
        </p:spPr>
        <p:txBody>
          <a:bodyPr rIns="457200"/>
          <a:lstStyle>
            <a:lvl1pPr>
              <a:lnSpc>
                <a:spcPct val="100000"/>
              </a:lnSpc>
              <a:defRPr sz="6394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8" y="385202"/>
            <a:ext cx="4956175" cy="448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5" y="12938845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30" y="576081"/>
            <a:ext cx="4963924" cy="5145086"/>
          </a:xfrm>
          <a:prstGeom prst="rect">
            <a:avLst/>
          </a:prstGeom>
        </p:spPr>
        <p:txBody>
          <a:bodyPr/>
          <a:lstStyle>
            <a:lvl1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0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55" y="576081"/>
            <a:ext cx="4963924" cy="5145086"/>
          </a:xfrm>
          <a:prstGeom prst="rect">
            <a:avLst/>
          </a:prstGeom>
        </p:spPr>
        <p:txBody>
          <a:bodyPr/>
          <a:lstStyle>
            <a:lvl1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0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30" y="6667500"/>
            <a:ext cx="4963924" cy="4953000"/>
          </a:xfrm>
          <a:prstGeom prst="rect">
            <a:avLst/>
          </a:prstGeom>
        </p:spPr>
        <p:txBody>
          <a:bodyPr/>
          <a:lstStyle>
            <a:lvl1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0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55" y="6667500"/>
            <a:ext cx="4963924" cy="4953000"/>
          </a:xfrm>
          <a:prstGeom prst="rect">
            <a:avLst/>
          </a:prstGeom>
        </p:spPr>
        <p:txBody>
          <a:bodyPr/>
          <a:lstStyle>
            <a:lvl1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0606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0606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038065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3A4153E-E96A-682A-6ADB-86D8329C1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75460" y="384044"/>
            <a:ext cx="4963923" cy="11431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AA778F7-DDE5-2F6E-F5FA-F5B0F120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47180" y="384045"/>
            <a:ext cx="4963923" cy="114315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38C4317-85BF-2C36-29AD-9974CF6DE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75460" y="384044"/>
            <a:ext cx="4963923" cy="11431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1D0A98E-CDEF-685C-25C7-E4EA3AFDCD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47180" y="384045"/>
            <a:ext cx="4963923" cy="114315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01EF50-EF95-0C87-38FD-2E0B9FD3E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7780" y="3429000"/>
            <a:ext cx="4963923" cy="85724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7715D83-2EB0-631E-31DF-DAE49EE105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2"/>
            <a:ext cx="4963923" cy="8572498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2EE4CB5-8991-123D-EBF8-1ED34CC50F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87780" y="384048"/>
            <a:ext cx="4963923" cy="1525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4ACB30C-F320-75FA-F4BC-8A4103FF2F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847180" y="384048"/>
            <a:ext cx="4963923" cy="1525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320D13A-B2E3-8109-F9A4-70AB45A14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7780" y="3429000"/>
            <a:ext cx="4963923" cy="85724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74BDB94-1ECF-14DA-1C2A-F289E665E0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2"/>
            <a:ext cx="4963923" cy="8572498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6E55AA2-DCD0-9227-A831-24FD27E4CB5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87780" y="384048"/>
            <a:ext cx="4963923" cy="1525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8FF2718-83A0-A416-2862-0D7439636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847180" y="384048"/>
            <a:ext cx="4963923" cy="1525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6703E2E-EBF0-C866-7278-E844AFCB3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D2030D9-4E2C-5A41-AC60-E9DAA791E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473B493-1BC7-D878-AEAA-C60A2D67B7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E4E8AF0-4192-FB86-9702-8592B301C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0577" y="2456592"/>
            <a:ext cx="6670675" cy="3067904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5744FFC-849B-8FBD-FF73-B21942BA08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63500" y="2456592"/>
            <a:ext cx="6670675" cy="3067901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0A13E8E-060C-6E01-AB11-41A2190116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073" y="8362096"/>
            <a:ext cx="6670675" cy="306789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277838E-5792-202A-65F5-342AF0992E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778996" y="8362096"/>
            <a:ext cx="6670675" cy="3067892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385200"/>
            <a:ext cx="4956175" cy="114141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FBB383F-F59D-AEC8-4D6C-AC28926B0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576073"/>
            <a:ext cx="4963923" cy="5145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053B001-EDB1-FA28-FFB0-F41FF2D331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48" y="576073"/>
            <a:ext cx="4963923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8F0E9F-03CA-D8CD-75A1-CB650A81E9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8" y="6667499"/>
            <a:ext cx="4963923" cy="49530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16D24DB-6F94-3A9D-70FD-B96C2E9E8D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6667499"/>
            <a:ext cx="4963923" cy="49529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385200"/>
            <a:ext cx="4956175" cy="448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576073"/>
            <a:ext cx="4963923" cy="5145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48" y="576073"/>
            <a:ext cx="4963923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8" y="6667499"/>
            <a:ext cx="4963923" cy="49530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6667499"/>
            <a:ext cx="4963923" cy="49529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32141B-6D8C-ADDD-8D24-D2B3603813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8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DBD6A3D-FB96-6A97-1F58-F61F03D376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54BA88F-5BD8-839D-33E8-DAC02350ACA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77" y="6656832"/>
            <a:ext cx="4963923" cy="533425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CA7C7E-4E8C-6B73-007A-21635527B0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32297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340CDF-396E-8FEA-9F33-A868AEB7DE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8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04B77E5-DBD6-E6DD-D620-C878361A7B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83D79D-159D-684B-A0A2-E6DD61C3A5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77" y="6656832"/>
            <a:ext cx="4963923" cy="533425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0B9EEB-A8EA-2744-D650-EC7233DAFF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32297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4573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576073"/>
            <a:ext cx="4963923" cy="5145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799748" y="576073"/>
            <a:ext cx="4963923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728028" y="6667499"/>
            <a:ext cx="4963923" cy="49530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99748" y="6667499"/>
            <a:ext cx="4963923" cy="49529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65976" y="576072"/>
            <a:ext cx="4963923" cy="5145084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6" y="6667498"/>
            <a:ext cx="4963923" cy="4952998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2859087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784E564-F094-C65E-4C30-6AD26FD6A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1427410"/>
            <a:ext cx="4963923" cy="3716082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384162-F420-216E-B250-BA49ED23AA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1427410"/>
            <a:ext cx="4963923" cy="371607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D5D50EC-56AE-CB68-AF0D-967D997C2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728028" y="7518835"/>
            <a:ext cx="4963923" cy="372065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5DF0382-EAC2-42E6-8F3C-D78D997011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799748" y="7518835"/>
            <a:ext cx="4963923" cy="3720651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D63E7DA-FA91-79CE-F137-C4CFF42378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6" y="1427408"/>
            <a:ext cx="4963923" cy="3716081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3E415E0-33AF-4F69-4718-A13AF38331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65976" y="7518834"/>
            <a:ext cx="4963923" cy="3720653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EB5F78-B3F7-EBA1-BE53-B96CA397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576073"/>
            <a:ext cx="4963923" cy="5145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BFFEAD4C-1129-22EA-9ED5-9BE409A0C7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799748" y="576073"/>
            <a:ext cx="4963923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91719EAC-72ED-B4B5-CA48-EB23C5EB8B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728028" y="6667499"/>
            <a:ext cx="4963923" cy="49530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C9C88E-05A2-25E3-4571-C794E968D7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99748" y="6667499"/>
            <a:ext cx="4963923" cy="49529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D76302BE-E896-F153-8F88-B63A433B5C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4675" y="6665976"/>
            <a:ext cx="4963923" cy="4954514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FF14BC99-A0C2-45B6-C1F6-84D3EACEDF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6" y="6667498"/>
            <a:ext cx="4963923" cy="4952998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3413126"/>
          </a:xfrm>
        </p:spPr>
        <p:txBody>
          <a:bodyPr rIns="0"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BA90B24-A7AA-EE26-4DF0-B0850F874C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2009" y="6665975"/>
            <a:ext cx="5026139" cy="495451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93E5F0-8E0D-8611-485C-03E54EE01C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59393" y="6665975"/>
            <a:ext cx="5026139" cy="495450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5B5649-C746-EAC6-E506-88A5EE6297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725407" y="6701421"/>
            <a:ext cx="5026139" cy="491905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C336AE-32DC-6A3D-A0A5-FD3BEEE59F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791798" y="6665975"/>
            <a:ext cx="4978776" cy="495449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F4A404-A74C-F889-564A-6677AB4E33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8812222" y="576073"/>
            <a:ext cx="4978776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20BC60-A254-2972-5466-846B4E395A1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692373" y="576073"/>
            <a:ext cx="4978776" cy="514507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010" y="3429000"/>
            <a:ext cx="4972490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9087" y="3429000"/>
            <a:ext cx="4972490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4798" y="12904628"/>
            <a:ext cx="267702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81521-9341-A586-10B8-D3CD3EBBA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2010" y="3429000"/>
            <a:ext cx="4972490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4798" y="12904628"/>
            <a:ext cx="267702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D171C2C-D5EE-B66A-FC5F-45245937D1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069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17123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18874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BD9F85F-FC85-6E91-ADD3-38F0F5BEE2E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764898" y="6117123"/>
            <a:ext cx="2328218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FF7CC5C-A250-D817-B1E6-EBD584F08B1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764898" y="9525000"/>
            <a:ext cx="2328218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416EBE0-0E9C-366F-583C-0BE751DA2B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2764898" y="2646074"/>
            <a:ext cx="2328218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4C60C05-9B2E-E5AA-E325-3B56BC1B45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49623" y="2618874"/>
            <a:ext cx="5756496" cy="252462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5379598-B132-493E-3A4A-13641BF453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49623" y="6117123"/>
            <a:ext cx="5756496" cy="246030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387A7EC-6D77-1F31-248D-AF22142944D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49623" y="9525000"/>
            <a:ext cx="5843620" cy="246030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79C6738A-ED82-E7BB-C9BF-8057E77ED4B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756886" y="6144323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24967257-4251-A48B-9DE6-F07EC4EC036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2756886" y="95522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4A6B1635-0D2E-93F5-D353-C9B1B58E778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2756886" y="2646074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0541A3D3-1296-6D28-80F6-210E0C86167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2756886" y="6165249"/>
            <a:ext cx="229107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EE31C9DF-6A33-F9E3-7394-0B59091621E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2756886" y="9573126"/>
            <a:ext cx="229107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CAAA857-D33B-2769-F70D-96215C29A41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2756886" y="2667000"/>
            <a:ext cx="229107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412D36A-B5BE-A294-20DF-30B55A06C5A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5530437" y="2667000"/>
            <a:ext cx="5843620" cy="252462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ED900610-36FC-D7DA-7651-CC7E3D3200D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5530437" y="6165249"/>
            <a:ext cx="5843620" cy="246030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BFEAE0F0-F94C-F405-C850-B3545368F69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5530437" y="9573126"/>
            <a:ext cx="5843620" cy="246030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4573587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  <a:prstGeom prst="rect">
            <a:avLst/>
          </a:prstGeom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5200"/>
            <a:ext cx="4956175" cy="2859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704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Digital Supply Chain Transformation Team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5200"/>
            <a:ext cx="4956175" cy="2859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740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9" y="6167699"/>
            <a:ext cx="3460733" cy="138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47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576072"/>
            <a:ext cx="4953001" cy="457358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80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96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942" indent="-255980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0230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E60B-2692-EF36-E2BB-9777453D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BC4A-C397-6E80-853F-C719CD8CB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7DAB5-A15E-081D-3DB3-7D9B0CE7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EB410-BB8B-0D8E-C695-2A647FC0B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71F8D-0E08-C878-1DE1-D72CCE4B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A9824-2896-C149-BCD7-2987DE369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439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39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70637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4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87846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16" tIns="91416" rIns="91416" bIns="9141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03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617A5-E44D-86DD-8C8E-5D85DFCA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40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4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6189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C25B71-827F-9C78-56BA-F30A6070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4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56851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AD06EA-1AAE-9258-F68E-D0D30745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6288088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4" y="12463272"/>
            <a:ext cx="11050589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4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3147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10101071" cy="10479088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3" y="569912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4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9000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48"/>
            <a:ext cx="10099675" cy="9337676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3" y="569912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4" y="12526964"/>
            <a:ext cx="163829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38531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384048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63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69914"/>
            <a:ext cx="4949824" cy="11431588"/>
          </a:xfrm>
        </p:spPr>
        <p:txBody>
          <a:bodyPr/>
          <a:lstStyle>
            <a:lvl1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0824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750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50589" cy="2859088"/>
          </a:xfrm>
        </p:spPr>
        <p:txBody>
          <a:bodyPr rIns="457200"/>
          <a:lstStyle>
            <a:lvl1pPr>
              <a:lnSpc>
                <a:spcPct val="100000"/>
              </a:lnSpc>
              <a:defRPr sz="63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855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85200"/>
            <a:ext cx="10099675" cy="571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8" y="420624"/>
            <a:ext cx="17141826" cy="8191500"/>
          </a:xfrm>
        </p:spPr>
        <p:txBody>
          <a:bodyPr/>
          <a:lstStyle>
            <a:lvl1pPr>
              <a:defRPr sz="17192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00230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9909174" cy="2859088"/>
          </a:xfrm>
        </p:spPr>
        <p:txBody>
          <a:bodyPr/>
          <a:lstStyle>
            <a:lvl1pPr>
              <a:lnSpc>
                <a:spcPct val="100000"/>
              </a:lnSpc>
              <a:defRPr sz="63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4" cy="8574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2"/>
                </a:solidFill>
              </a:defRPr>
            </a:lvl1pPr>
            <a:lvl2pPr marL="584980" indent="-584980"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2"/>
                </a:solidFill>
              </a:defRPr>
            </a:lvl2pPr>
            <a:lvl3pPr marL="1096840" indent="-584980"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2"/>
                </a:solidFill>
              </a:defRPr>
            </a:lvl3pPr>
            <a:lvl4pPr marL="1754944"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6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3521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420624"/>
            <a:ext cx="14662151" cy="9717088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8729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4" y="576072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176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352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120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4" y="9299448"/>
            <a:ext cx="11050589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88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176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352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120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3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88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171760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2996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5" y="426482"/>
            <a:ext cx="4949824" cy="1906588"/>
          </a:xfrm>
        </p:spPr>
        <p:txBody>
          <a:bodyPr/>
          <a:lstStyle>
            <a:lvl1pPr>
              <a:lnSpc>
                <a:spcPct val="90000"/>
              </a:lnSpc>
              <a:defRPr sz="1299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7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2" y="429657"/>
            <a:ext cx="4949824" cy="1903414"/>
          </a:xfrm>
        </p:spPr>
        <p:txBody>
          <a:bodyPr/>
          <a:lstStyle>
            <a:lvl1pPr>
              <a:lnSpc>
                <a:spcPct val="90000"/>
              </a:lnSpc>
              <a:defRPr sz="1299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2333067"/>
            <a:ext cx="4953001" cy="966684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44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492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736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906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4" cy="5335588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1" y="402336"/>
            <a:ext cx="11049000" cy="53355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1pPr>
            <a:lvl2pPr marL="786068" indent="-786068"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2pPr>
            <a:lvl3pPr marL="1499016" indent="-786068"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3pPr>
            <a:lvl4pPr marL="2285084" indent="-786068"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4" cy="5334000"/>
          </a:xfrm>
        </p:spPr>
        <p:txBody>
          <a:bodyPr/>
          <a:lstStyle>
            <a:lvl1pPr>
              <a:lnSpc>
                <a:spcPct val="100000"/>
              </a:lnSpc>
              <a:defRPr sz="8596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596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596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596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596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1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1pPr>
            <a:lvl2pPr marL="786068" indent="-786068"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2pPr>
            <a:lvl3pPr marL="1499016" indent="-786068"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3pPr>
            <a:lvl4pPr marL="2285084" indent="-786068"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9941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8"/>
          </a:xfrm>
        </p:spPr>
        <p:txBody>
          <a:bodyPr/>
          <a:lstStyle>
            <a:lvl1pPr>
              <a:lnSpc>
                <a:spcPct val="90000"/>
              </a:lnSpc>
              <a:defRPr sz="12996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5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2996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5" y="8403339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2996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6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71764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6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1771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3" y="576072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1" name="Straight Connector 20" descr="Vertical column divider 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3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2" name="Straight Connector 21" descr="Vertical column divider 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1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570069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3" y="576072"/>
            <a:ext cx="4956175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499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7" y="1280423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0450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1022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815CA4A-82C6-E038-8C80-CF4A54B1E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34040" y="569912"/>
            <a:ext cx="4953000" cy="11431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1022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097088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6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1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368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736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104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7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2" y="3429000"/>
            <a:ext cx="494211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368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736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104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4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368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736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104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6076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4949824" cy="1141412"/>
          </a:xfrm>
        </p:spPr>
        <p:txBody>
          <a:bodyPr/>
          <a:lstStyle>
            <a:lvl1pPr>
              <a:lnSpc>
                <a:spcPct val="100000"/>
              </a:lnSpc>
              <a:defRPr sz="63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9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3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01114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3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6736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8"/>
            <a:ext cx="11045824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76072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285524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576072"/>
            <a:ext cx="4953001" cy="457358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926238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384048"/>
            <a:ext cx="11039475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4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06009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2000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15255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1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028765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51"/>
            <a:ext cx="4949824" cy="1141414"/>
          </a:xfrm>
        </p:spPr>
        <p:txBody>
          <a:bodyPr/>
          <a:lstStyle>
            <a:lvl1pPr>
              <a:lnSpc>
                <a:spcPct val="100000"/>
              </a:lnSpc>
              <a:defRPr sz="63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5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3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915671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1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1" y="576072"/>
            <a:ext cx="915671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08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612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420" indent="-182808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0557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2478024"/>
            <a:ext cx="6670674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176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352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120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 descr="Vertical column divider 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1999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3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176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352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120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1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176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352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120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3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2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176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352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120" indent="-40217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85228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6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9406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6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1527048"/>
            <a:ext cx="11044240" cy="2276856"/>
          </a:xfrm>
        </p:spPr>
        <p:txBody>
          <a:bodyPr rIns="457200"/>
          <a:lstStyle>
            <a:lvl1pPr>
              <a:lnSpc>
                <a:spcPct val="110000"/>
              </a:lnSpc>
              <a:defRPr sz="6396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4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69914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57360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576072"/>
            <a:ext cx="4956175" cy="4573588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5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84746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384048"/>
            <a:ext cx="11050589" cy="4573588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5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3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3"/>
            <a:ext cx="4949824" cy="534491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88161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7" name="Straight Connector 6" descr="Vertical column divider ">
            <a:extLst>
              <a:ext uri="{FF2B5EF4-FFF2-40B4-BE49-F238E27FC236}">
                <a16:creationId xmlns:a16="http://schemas.microsoft.com/office/drawing/2014/main" id="{1F6D0C9D-C937-48E3-BE84-3DA0D1BC274C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1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8" name="Straight Connector 7" descr="Vertical column divider ">
            <a:extLst>
              <a:ext uri="{FF2B5EF4-FFF2-40B4-BE49-F238E27FC236}">
                <a16:creationId xmlns:a16="http://schemas.microsoft.com/office/drawing/2014/main" id="{0B31714F-DB23-BEBB-75A7-6BFF47AECDDF}"/>
              </a:ext>
            </a:extLst>
          </p:cNvPr>
          <p:cNvCxnSpPr/>
          <p:nvPr userDrawn="1"/>
        </p:nvCxnSpPr>
        <p:spPr bwMode="auto">
          <a:xfrm>
            <a:off x="18294784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499" y="576072"/>
            <a:ext cx="4959350" cy="514508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3" name="Straight Connector 2" descr="Horizontal row divider">
            <a:extLst>
              <a:ext uri="{FF2B5EF4-FFF2-40B4-BE49-F238E27FC236}">
                <a16:creationId xmlns:a16="http://schemas.microsoft.com/office/drawing/2014/main" id="{3D492FDB-9D55-98D5-E9DE-229473DD594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3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499" y="6667500"/>
            <a:ext cx="4953001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3414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28590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5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368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736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104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2" y="576075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368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736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104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368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736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104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2" y="576075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3" y="6096000"/>
            <a:ext cx="1772284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368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736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104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2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503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368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736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104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2" y="6694631"/>
            <a:ext cx="402336" cy="4032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1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368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736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104" indent="-219368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2372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6" y="384051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3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1" y="6665976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86296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5"/>
            <a:ext cx="4949824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4" y="576072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4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59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1" cy="4954588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7" y="6096000"/>
            <a:ext cx="232441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1" y="569914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3" y="566928"/>
            <a:ext cx="0" cy="1143158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885383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6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3" y="569912"/>
            <a:ext cx="11049000" cy="1257458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76796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6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3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31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20167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6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3" y="565151"/>
            <a:ext cx="17151351" cy="125793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0033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3" name="object 12">
            <a:extLst>
              <a:ext uri="{FF2B5EF4-FFF2-40B4-BE49-F238E27FC236}">
                <a16:creationId xmlns:a16="http://schemas.microsoft.com/office/drawing/2014/main" id="{D1265AEA-20B7-EFD4-C675-520DFF03BF75}"/>
              </a:ext>
            </a:extLst>
          </p:cNvPr>
          <p:cNvSpPr txBox="1">
            <a:spLocks/>
          </p:cNvSpPr>
          <p:nvPr userDrawn="1"/>
        </p:nvSpPr>
        <p:spPr>
          <a:xfrm>
            <a:off x="738505" y="502700"/>
            <a:ext cx="23648670" cy="14555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defTabSz="914317">
              <a:lnSpc>
                <a:spcPct val="90000"/>
              </a:lnSpc>
              <a:spcBef>
                <a:spcPct val="0"/>
              </a:spcBef>
              <a:buNone/>
              <a:defRPr sz="3200" b="0" i="0" kern="0">
                <a:solidFill>
                  <a:schemeClr val="tx1">
                    <a:lumMod val="50000"/>
                    <a:lumOff val="50000"/>
                  </a:schemeClr>
                </a:solidFill>
                <a:latin typeface="IBM Plex Sans ExtLt" panose="020B0303050203000203" pitchFamily="34" charset="0"/>
                <a:ea typeface="ヒラギノ角ゴ Pro W3"/>
                <a:cs typeface="Arial" charset="0"/>
              </a:defRPr>
            </a:lvl1pPr>
          </a:lstStyle>
          <a:p>
            <a:pPr defTabSz="1828634">
              <a:defRPr/>
            </a:pPr>
            <a:endParaRPr lang="en-GB" sz="7200" kern="1200" dirty="0">
              <a:solidFill>
                <a:srgbClr val="000000">
                  <a:lumMod val="75000"/>
                  <a:lumOff val="25000"/>
                </a:srgbClr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3161" y="12904631"/>
            <a:ext cx="269339" cy="2462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07637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4"/>
            <a:ext cx="23244174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62243592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4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4" y="26670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4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4" y="61214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4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4" y="9525002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4" y="2667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8" y="26670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4" y="61214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8" y="6121400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4" y="9525000"/>
            <a:ext cx="2473324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742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8" y="9525002"/>
            <a:ext cx="5708649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592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1860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7788" indent="-255928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192123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4"/>
            <a:ext cx="17145000" cy="1143158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21147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6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6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44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492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736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373878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4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27110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6" y="384048"/>
            <a:ext cx="4956175" cy="2859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6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6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44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492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736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499" y="569914"/>
            <a:ext cx="4953001" cy="11431588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44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492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736" indent="-14624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7" y="12804776"/>
            <a:ext cx="4956175" cy="381000"/>
          </a:xfrm>
        </p:spPr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95139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4" y="6168463"/>
            <a:ext cx="3456432" cy="13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0760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191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7" y="1223"/>
            <a:ext cx="24359293" cy="13713558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24" y="12547347"/>
            <a:ext cx="1391079" cy="55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5951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52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26" Type="http://schemas.openxmlformats.org/officeDocument/2006/relationships/slideLayout" Target="../slideLayouts/slideLayout129.xml"/><Relationship Id="rId39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24.xml"/><Relationship Id="rId34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40.xml"/><Relationship Id="rId40" Type="http://schemas.openxmlformats.org/officeDocument/2006/relationships/slideLayout" Target="../slideLayouts/slideLayout143.xml"/><Relationship Id="rId45" Type="http://schemas.openxmlformats.org/officeDocument/2006/relationships/theme" Target="../theme/theme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31" Type="http://schemas.openxmlformats.org/officeDocument/2006/relationships/slideLayout" Target="../slideLayouts/slideLayout134.xml"/><Relationship Id="rId44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Relationship Id="rId27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8.xml"/><Relationship Id="rId43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36.xml"/><Relationship Id="rId38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23.xml"/><Relationship Id="rId41" Type="http://schemas.openxmlformats.org/officeDocument/2006/relationships/slideLayout" Target="../slideLayouts/slideLayout1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4" Type="http://schemas.openxmlformats.org/officeDocument/2006/relationships/image" Target="../media/image15.png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9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170.xml"/><Relationship Id="rId34" Type="http://schemas.openxmlformats.org/officeDocument/2006/relationships/slideLayout" Target="../slideLayouts/slideLayout183.xml"/><Relationship Id="rId42" Type="http://schemas.openxmlformats.org/officeDocument/2006/relationships/slideLayout" Target="../slideLayouts/slideLayout191.xml"/><Relationship Id="rId47" Type="http://schemas.openxmlformats.org/officeDocument/2006/relationships/theme" Target="../theme/theme6.xml"/><Relationship Id="rId7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9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32" Type="http://schemas.openxmlformats.org/officeDocument/2006/relationships/slideLayout" Target="../slideLayouts/slideLayout181.xml"/><Relationship Id="rId37" Type="http://schemas.openxmlformats.org/officeDocument/2006/relationships/slideLayout" Target="../slideLayouts/slideLayout186.xml"/><Relationship Id="rId40" Type="http://schemas.openxmlformats.org/officeDocument/2006/relationships/slideLayout" Target="../slideLayouts/slideLayout189.xml"/><Relationship Id="rId45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7.xml"/><Relationship Id="rId36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31" Type="http://schemas.openxmlformats.org/officeDocument/2006/relationships/slideLayout" Target="../slideLayouts/slideLayout180.xml"/><Relationship Id="rId44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9.xml"/><Relationship Id="rId35" Type="http://schemas.openxmlformats.org/officeDocument/2006/relationships/slideLayout" Target="../slideLayouts/slideLayout184.xml"/><Relationship Id="rId43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33" Type="http://schemas.openxmlformats.org/officeDocument/2006/relationships/slideLayout" Target="../slideLayouts/slideLayout182.xml"/><Relationship Id="rId38" Type="http://schemas.openxmlformats.org/officeDocument/2006/relationships/slideLayout" Target="../slideLayouts/slideLayout187.xml"/><Relationship Id="rId4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69.xml"/><Relationship Id="rId41" Type="http://schemas.openxmlformats.org/officeDocument/2006/relationships/slideLayout" Target="../slideLayouts/slideLayout19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8.xml"/><Relationship Id="rId1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9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197.xml"/><Relationship Id="rId16" Type="http://schemas.openxmlformats.org/officeDocument/2006/relationships/slideLayout" Target="../slideLayouts/slideLayout211.xml"/><Relationship Id="rId20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5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05.xml"/><Relationship Id="rId19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  <a:endParaRPr lang="en-CA" dirty="0"/>
          </a:p>
          <a:p>
            <a:pPr lvl="2"/>
            <a:r>
              <a:rPr lang="en-CA" dirty="0"/>
              <a:t>Body Level Three</a:t>
            </a:r>
          </a:p>
          <a:p>
            <a:pPr lvl="3"/>
            <a:r>
              <a:rPr lang="en-CA"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53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40" r:id="rId43"/>
    <p:sldLayoutId id="2147483943" r:id="rId44"/>
    <p:sldLayoutId id="2147483960" r:id="rId45"/>
    <p:sldLayoutId id="2147483941" r:id="rId46"/>
  </p:sldLayoutIdLst>
  <p:transition spd="med"/>
  <p:hf sldNum="0" hdr="0" dt="0"/>
  <p:txStyles>
    <p:titleStyle>
      <a:lvl1pPr marL="0" marR="0" indent="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3276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2pPr>
      <a:lvl3pPr marL="6588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3pPr>
      <a:lvl4pPr marL="9864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4pPr>
      <a:lvl5pPr marL="685800" marR="0" indent="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6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39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8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8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8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8">
          <a:solidFill>
            <a:srgbClr val="191919"/>
          </a:solidFill>
          <a:latin typeface="IBM Plex Sans Light" pitchFamily="34" charset="0"/>
        </a:defRPr>
      </a:lvl5pPr>
      <a:lvl6pPr marL="96658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8">
          <a:solidFill>
            <a:srgbClr val="191919"/>
          </a:solidFill>
          <a:latin typeface="IBM Plex Sans Light" pitchFamily="34" charset="0"/>
        </a:defRPr>
      </a:lvl6pPr>
      <a:lvl7pPr marL="193317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8">
          <a:solidFill>
            <a:srgbClr val="191919"/>
          </a:solidFill>
          <a:latin typeface="IBM Plex Sans Light" pitchFamily="34" charset="0"/>
        </a:defRPr>
      </a:lvl7pPr>
      <a:lvl8pPr marL="28997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8">
          <a:solidFill>
            <a:srgbClr val="191919"/>
          </a:solidFill>
          <a:latin typeface="IBM Plex Sans Light" pitchFamily="34" charset="0"/>
        </a:defRPr>
      </a:lvl8pPr>
      <a:lvl9pPr marL="38663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18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3734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457080" indent="-463172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4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914160" indent="-463172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3734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675964" indent="-463172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4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2141506" indent="-463172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3734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4222096" indent="-34569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6pPr>
      <a:lvl7pPr marL="5188686" indent="-34569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7pPr>
      <a:lvl8pPr marL="6155268" indent="-34569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8pPr>
      <a:lvl9pPr marL="7121860" indent="-34569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582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174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899756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6340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2930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799508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6096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2682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">
          <p15:clr>
            <a:srgbClr val="F26B43"/>
          </p15:clr>
        </p15:guide>
        <p15:guide id="2" pos="384">
          <p15:clr>
            <a:srgbClr val="F26B43"/>
          </p15:clr>
        </p15:guide>
        <p15:guide id="3" pos="14978">
          <p15:clr>
            <a:srgbClr val="F26B43"/>
          </p15:clr>
        </p15:guide>
        <p15:guide id="4" orient="horz" pos="7552">
          <p15:clr>
            <a:srgbClr val="F26B43"/>
          </p15:clr>
        </p15:guide>
        <p15:guide id="5" orient="horz" pos="8250">
          <p15:clr>
            <a:srgbClr val="F26B43"/>
          </p15:clr>
        </p15:guide>
        <p15:guide id="6" pos="7681">
          <p15:clr>
            <a:srgbClr val="F26B43"/>
          </p15:clr>
        </p15:guide>
        <p15:guide id="7" pos="7297">
          <p15:clr>
            <a:srgbClr val="F26B43"/>
          </p15:clr>
        </p15:guide>
        <p15:guide id="8" pos="3841">
          <p15:clr>
            <a:srgbClr val="F26B43"/>
          </p15:clr>
        </p15:guide>
        <p15:guide id="9" pos="8065">
          <p15:clr>
            <a:srgbClr val="F26B43"/>
          </p15:clr>
        </p15:guide>
        <p15:guide id="10" pos="3456">
          <p15:clr>
            <a:srgbClr val="F26B43"/>
          </p15:clr>
        </p15:guide>
        <p15:guide id="11" pos="4225">
          <p15:clr>
            <a:srgbClr val="F26B43"/>
          </p15:clr>
        </p15:guide>
        <p15:guide id="12" pos="11522">
          <p15:clr>
            <a:srgbClr val="F26B43"/>
          </p15:clr>
        </p15:guide>
        <p15:guide id="13" pos="11137">
          <p15:clr>
            <a:srgbClr val="F26B43"/>
          </p15:clr>
        </p15:guide>
        <p15:guide id="14" pos="11906">
          <p15:clr>
            <a:srgbClr val="F26B43"/>
          </p15:clr>
        </p15:guide>
        <p15:guide id="15" orient="horz" pos="1098">
          <p15:clr>
            <a:srgbClr val="F26B43"/>
          </p15:clr>
        </p15:guide>
        <p15:guide id="17" orient="horz" pos="2166">
          <p15:clr>
            <a:srgbClr val="F26B43"/>
          </p15:clr>
        </p15:guide>
        <p15:guide id="18" orient="horz" pos="4320">
          <p15:clr>
            <a:srgbClr val="F26B43"/>
          </p15:clr>
        </p15:guide>
        <p15:guide id="19" orient="horz" pos="3242">
          <p15:clr>
            <a:srgbClr val="F26B43"/>
          </p15:clr>
        </p15:guide>
        <p15:guide id="20" orient="horz" pos="5392">
          <p15:clr>
            <a:srgbClr val="F26B43"/>
          </p15:clr>
        </p15:guide>
        <p15:guide id="21" orient="horz" pos="64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4675" y="577851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7" y="12804236"/>
            <a:ext cx="4956175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  <a:endParaRPr lang="en-US" dirty="0"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3" y="12938763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76D371-4031-B038-E8AC-6FE9482F2345}"/>
              </a:ext>
            </a:extLst>
          </p:cNvPr>
          <p:cNvGrpSpPr/>
          <p:nvPr userDrawn="1"/>
        </p:nvGrpSpPr>
        <p:grpSpPr>
          <a:xfrm>
            <a:off x="-292647" y="-294640"/>
            <a:ext cx="24974505" cy="14305280"/>
            <a:chOff x="-109730" y="-110490"/>
            <a:chExt cx="9364220" cy="53644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E70563-B4F6-0276-1543-A807AE369BCC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15A93F5-715E-5BB8-3652-F831583C56E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93378EF-3AEE-57B3-DECE-4725FE2AFD60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259109F-9CEF-E8CE-98E5-31A3A7FFDF9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20ED528-480E-E927-7B60-77E003DCA01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8895192-E6F3-9FD1-E59B-A5B969F986F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4D71C7E-202D-23F4-2B05-6E358B9AE98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41F3A6B-6805-FAF6-F5BF-9FDF26DF4E9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22F65F2-057D-31A6-031D-CF73D5AD080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815FA3E-34D3-27DA-9932-7EC112C4026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2AAD2BC-49D5-BB58-9437-4C15353E2FE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BA004F6-CDB1-CA69-993D-B28F008B4F0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4BE320-C27B-EA36-FE3A-512441922BF5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F9C4A6D-37E5-091B-6183-57BF8AC823A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9B27BF2-72F5-3EB6-5D7A-41428095877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CCB8BBF-88DA-F0D7-FAA7-12646B78445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63CD7B8-B7F2-4F45-5F69-8A41A169B7F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0F01FD1-F101-7404-3FE7-387CEDE2829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FEECDC8-ED55-8463-69E6-20CC09C84040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212B2AE-43F9-8C64-7185-FC42EE3877A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77E7D67-137C-0CEF-2C27-046600BAD8E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3975869-7CF9-BDE2-82DD-ECE8B3F12B9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A308245-5BC2-FB1B-FEFB-E95B2435119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9A2FABE-1E11-43B0-FB83-477CEB5E8D1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7F49F2-0456-C52B-2857-203F1A3FB5C4}"/>
                </a:ext>
              </a:extLst>
            </p:cNvPr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379C4FF-AFFD-D505-F620-4235B722604D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AFB7259-53F9-07B1-B24B-18B99FF44564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A1A365-8CB6-9370-B0B1-D842263FD9D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EB3C8C5-80C1-F1F1-63EC-AED16F05F4CD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C5D09D4-9AAF-43D5-9AE4-4F803C60F511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FC5664B-69DA-02E7-B2D2-9B2DCEF161C5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9B25283-0AE9-D9AA-BF80-506D0303738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AFB18D4-8DBD-51B4-DF19-2C8F7F8FA88D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F0F2A62-5563-10FF-9D17-1A1D641FA3A5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1ADA06-E27A-7393-92F0-C4C46E078D0C}"/>
                </a:ext>
              </a:extLst>
            </p:cNvPr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2CB122B-D7DF-93B2-AAE0-E8178844B14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B9948327-1E45-AC21-6C23-9FF4985E3F96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59005A4-089E-48A5-B9F9-0D22A0F31FBF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F7E5045-457E-B10D-2609-11A576F104CD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6356328-E2A7-A9A2-F93C-C431029DE8E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82088E44-2A5B-BFD7-2686-175A92981CB0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9286F6E-6D00-8BA8-061C-A2C069D20C4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B83EDA3-F845-2027-68A9-E5652556AC43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C3467D5-CDB4-35DE-7597-213B94185C1A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83588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  <p:sldLayoutId id="2147483991" r:id="rId21"/>
    <p:sldLayoutId id="2147483992" r:id="rId22"/>
    <p:sldLayoutId id="2147483993" r:id="rId23"/>
    <p:sldLayoutId id="2147483994" r:id="rId24"/>
    <p:sldLayoutId id="2147483995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  <p:sldLayoutId id="2147484003" r:id="rId33"/>
    <p:sldLayoutId id="2147484004" r:id="rId34"/>
    <p:sldLayoutId id="2147484005" r:id="rId35"/>
    <p:sldLayoutId id="2147484006" r:id="rId36"/>
    <p:sldLayoutId id="2147484007" r:id="rId37"/>
    <p:sldLayoutId id="2147484008" r:id="rId38"/>
    <p:sldLayoutId id="2147484009" r:id="rId39"/>
    <p:sldLayoutId id="2147484010" r:id="rId40"/>
    <p:sldLayoutId id="2147484011" r:id="rId41"/>
    <p:sldLayoutId id="2147484012" r:id="rId42"/>
    <p:sldLayoutId id="2147484013" r:id="rId43"/>
    <p:sldLayoutId id="2147484014" r:id="rId44"/>
    <p:sldLayoutId id="2147484015" r:id="rId45"/>
    <p:sldLayoutId id="2147484016" r:id="rId46"/>
    <p:sldLayoutId id="2147484017" r:id="rId47"/>
    <p:sldLayoutId id="2147484018" r:id="rId48"/>
    <p:sldLayoutId id="2147484019" r:id="rId49"/>
    <p:sldLayoutId id="2147484020" r:id="rId50"/>
    <p:sldLayoutId id="2147484021" r:id="rId51"/>
    <p:sldLayoutId id="2147484022" r:id="rId52"/>
  </p:sldLayoutIdLst>
  <p:transition spd="med"/>
  <p:hf sldNum="0" hdr="0" dt="0"/>
  <p:txStyles>
    <p:titleStyle>
      <a:lvl1pPr marL="0" marR="0" indent="0" algn="l" defTabSz="243742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6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742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6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742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6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742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6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742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6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424" algn="l" defTabSz="243742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6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4850" algn="l" defTabSz="243742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6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270" algn="l" defTabSz="243742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6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49696" algn="l" defTabSz="2437424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6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7424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052" marR="0" indent="-329052" algn="l" defTabSz="2437424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104" marR="0" indent="-329052" algn="l" defTabSz="2437424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156" marR="0" indent="-329052" algn="l" defTabSz="2437424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2544" marR="0" indent="-457016" algn="l" defTabSz="2437424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2324" marR="0" indent="-388854" algn="l" defTabSz="2437424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4748" marR="0" indent="-388854" algn="l" defTabSz="2437424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7172" marR="0" indent="-388854" algn="l" defTabSz="2437424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29596" marR="0" indent="-388854" algn="l" defTabSz="2437424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85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854" algn="r" defTabSz="18285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706" algn="r" defTabSz="18285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562" algn="r" defTabSz="18285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416" algn="r" defTabSz="18285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272" algn="r" defTabSz="18285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124" algn="r" defTabSz="18285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399980" algn="r" defTabSz="18285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2834" algn="r" defTabSz="18285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60" y="12801605"/>
            <a:ext cx="10974055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88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Digital Supply Chain Transformation Team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8" y="12801605"/>
            <a:ext cx="4877253" cy="44449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BBD7D7FF-1349-4EA3-9F1E-78C162C73D51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/>
        </p:nvGrpSpPr>
        <p:grpSpPr>
          <a:xfrm>
            <a:off x="-292649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090929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  <p:sldLayoutId id="2147484040" r:id="rId17"/>
    <p:sldLayoutId id="2147484041" r:id="rId18"/>
    <p:sldLayoutId id="2147484042" r:id="rId19"/>
    <p:sldLayoutId id="2147484043" r:id="rId20"/>
    <p:sldLayoutId id="2147484044" r:id="rId21"/>
    <p:sldLayoutId id="2147484045" r:id="rId22"/>
    <p:sldLayoutId id="2147484046" r:id="rId23"/>
    <p:sldLayoutId id="2147484047" r:id="rId24"/>
    <p:sldLayoutId id="2147484048" r:id="rId25"/>
    <p:sldLayoutId id="2147484049" r:id="rId26"/>
    <p:sldLayoutId id="2147484050" r:id="rId27"/>
    <p:sldLayoutId id="2147484051" r:id="rId28"/>
    <p:sldLayoutId id="2147484052" r:id="rId29"/>
    <p:sldLayoutId id="2147484053" r:id="rId30"/>
    <p:sldLayoutId id="2147484054" r:id="rId31"/>
    <p:sldLayoutId id="2147484055" r:id="rId32"/>
    <p:sldLayoutId id="2147484056" r:id="rId33"/>
    <p:sldLayoutId id="2147484057" r:id="rId34"/>
    <p:sldLayoutId id="2147484058" r:id="rId35"/>
    <p:sldLayoutId id="2147484059" r:id="rId36"/>
    <p:sldLayoutId id="2147484060" r:id="rId37"/>
    <p:sldLayoutId id="2147484061" r:id="rId38"/>
    <p:sldLayoutId id="2147484062" r:id="rId39"/>
    <p:sldLayoutId id="2147484063" r:id="rId40"/>
    <p:sldLayoutId id="2147484064" r:id="rId41"/>
    <p:sldLayoutId id="2147484065" r:id="rId42"/>
    <p:sldLayoutId id="2147484066" r:id="rId43"/>
    <p:sldLayoutId id="2147484067" r:id="rId44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398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5pPr>
      <a:lvl6pPr marL="96658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6pPr>
      <a:lvl7pPr marL="193317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7pPr>
      <a:lvl8pPr marL="28997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8pPr>
      <a:lvl9pPr marL="38663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3734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457080" indent="-463168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4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914162" indent="-463168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3734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675962" indent="-463168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4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2141504" indent="-463168" algn="l" rtl="0" eaLnBrk="1" fontAlgn="base" hangingPunct="1">
        <a:lnSpc>
          <a:spcPct val="100000"/>
        </a:lnSpc>
        <a:spcBef>
          <a:spcPts val="2934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3734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4222094" indent="-34569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6pPr>
      <a:lvl7pPr marL="5188684" indent="-34569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7pPr>
      <a:lvl8pPr marL="6155268" indent="-34569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8pPr>
      <a:lvl9pPr marL="7121856" indent="-34569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582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174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899756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6340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2928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799508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6094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2678" algn="l" defTabSz="193317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F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81735" y="1219730"/>
            <a:ext cx="22714791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09" tIns="65305" rIns="130609" bIns="65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5858" y="3693584"/>
            <a:ext cx="22735960" cy="899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609" tIns="65305" rIns="130609" bIns="65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Line 7"/>
          <p:cNvSpPr>
            <a:spLocks noChangeShapeType="1"/>
          </p:cNvSpPr>
          <p:nvPr/>
        </p:nvSpPr>
        <p:spPr bwMode="auto">
          <a:xfrm>
            <a:off x="1219892" y="1161522"/>
            <a:ext cx="218918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63262" tIns="81630" rIns="163262" bIns="81630"/>
          <a:lstStyle/>
          <a:p>
            <a:pPr defTabSz="1828512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50">
              <a:solidFill>
                <a:srgbClr val="FFFFFF"/>
              </a:solidFill>
            </a:endParaRPr>
          </a:p>
        </p:txBody>
      </p:sp>
      <p:pic>
        <p:nvPicPr>
          <p:cNvPr id="4101" name="Picture 11" descr="IBM_logoNe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692" y="463024"/>
            <a:ext cx="1159027" cy="455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ChangeArrowheads="1"/>
          </p:cNvSpPr>
          <p:nvPr userDrawn="1"/>
        </p:nvSpPr>
        <p:spPr bwMode="black">
          <a:xfrm>
            <a:off x="979091" y="13170960"/>
            <a:ext cx="8144934" cy="37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64370" tIns="82186" rIns="164370" bIns="82186">
            <a:spAutoFit/>
          </a:bodyPr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1788" indent="-230188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30188"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30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30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30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301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82851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6">
                <a:solidFill>
                  <a:srgbClr val="FFFFFF"/>
                </a:solidFill>
                <a:ea typeface="MS PGothic" panose="020B0600070205080204" pitchFamily="34" charset="-128"/>
              </a:rPr>
              <a:t>© 2014 International Business Machines Corporation</a:t>
            </a:r>
          </a:p>
        </p:txBody>
      </p:sp>
      <p:sp>
        <p:nvSpPr>
          <p:cNvPr id="380935" name="Text Box 7"/>
          <p:cNvSpPr txBox="1">
            <a:spLocks noChangeArrowheads="1"/>
          </p:cNvSpPr>
          <p:nvPr userDrawn="1"/>
        </p:nvSpPr>
        <p:spPr bwMode="auto">
          <a:xfrm>
            <a:off x="22778301" y="13245045"/>
            <a:ext cx="1092872" cy="21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algn="l"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algn="l"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1788" indent="-230188" algn="l"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30188" algn="l" defTabSz="13065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30188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30188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30188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30188" defTabSz="13065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fld id="{D09DF1C1-973A-49D6-97DA-47EBDC14342E}" type="slidenum">
              <a:rPr lang="en-US" sz="1376" smtClean="0">
                <a:solidFill>
                  <a:srgbClr val="FFFFFF"/>
                </a:solidFill>
              </a:rPr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sz="1376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4366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093" r:id="rId1"/>
    <p:sldLayoutId id="2147484095" r:id="rId2"/>
  </p:sldLayoutIdLst>
  <p:transition spd="med">
    <p:fade/>
  </p:transition>
  <p:hf sldNum="0" hdr="0" dt="0"/>
  <p:txStyles>
    <p:titleStyle>
      <a:lvl1pPr algn="l" defTabSz="1632884" rtl="0" eaLnBrk="0" fontAlgn="base" hangingPunct="0">
        <a:spcBef>
          <a:spcPct val="0"/>
        </a:spcBef>
        <a:spcAft>
          <a:spcPct val="0"/>
        </a:spcAft>
        <a:defRPr sz="4998" kern="1200">
          <a:solidFill>
            <a:srgbClr val="83D1F5"/>
          </a:solidFill>
          <a:latin typeface="+mj-lt"/>
          <a:ea typeface="+mj-ea"/>
          <a:cs typeface="+mj-cs"/>
        </a:defRPr>
      </a:lvl1pPr>
      <a:lvl2pPr algn="l" defTabSz="1632884" rtl="0" eaLnBrk="0" fontAlgn="base" hangingPunct="0">
        <a:spcBef>
          <a:spcPct val="0"/>
        </a:spcBef>
        <a:spcAft>
          <a:spcPct val="0"/>
        </a:spcAft>
        <a:defRPr sz="4998">
          <a:solidFill>
            <a:srgbClr val="83D1F5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1632884" rtl="0" eaLnBrk="0" fontAlgn="base" hangingPunct="0">
        <a:spcBef>
          <a:spcPct val="0"/>
        </a:spcBef>
        <a:spcAft>
          <a:spcPct val="0"/>
        </a:spcAft>
        <a:defRPr sz="4998">
          <a:solidFill>
            <a:srgbClr val="83D1F5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1632884" rtl="0" eaLnBrk="0" fontAlgn="base" hangingPunct="0">
        <a:spcBef>
          <a:spcPct val="0"/>
        </a:spcBef>
        <a:spcAft>
          <a:spcPct val="0"/>
        </a:spcAft>
        <a:defRPr sz="4998">
          <a:solidFill>
            <a:srgbClr val="83D1F5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1632884" rtl="0" eaLnBrk="0" fontAlgn="base" hangingPunct="0">
        <a:spcBef>
          <a:spcPct val="0"/>
        </a:spcBef>
        <a:spcAft>
          <a:spcPct val="0"/>
        </a:spcAft>
        <a:defRPr sz="4998">
          <a:solidFill>
            <a:srgbClr val="83D1F5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571408" algn="l" defTabSz="1632884" rtl="0" fontAlgn="base">
        <a:spcBef>
          <a:spcPct val="0"/>
        </a:spcBef>
        <a:spcAft>
          <a:spcPct val="0"/>
        </a:spcAft>
        <a:defRPr sz="4998">
          <a:solidFill>
            <a:srgbClr val="83D1F5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142820" algn="l" defTabSz="1632884" rtl="0" fontAlgn="base">
        <a:spcBef>
          <a:spcPct val="0"/>
        </a:spcBef>
        <a:spcAft>
          <a:spcPct val="0"/>
        </a:spcAft>
        <a:defRPr sz="4998">
          <a:solidFill>
            <a:srgbClr val="83D1F5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714228" algn="l" defTabSz="1632884" rtl="0" fontAlgn="base">
        <a:spcBef>
          <a:spcPct val="0"/>
        </a:spcBef>
        <a:spcAft>
          <a:spcPct val="0"/>
        </a:spcAft>
        <a:defRPr sz="4998">
          <a:solidFill>
            <a:srgbClr val="83D1F5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285638" algn="l" defTabSz="1632884" rtl="0" fontAlgn="base">
        <a:spcBef>
          <a:spcPct val="0"/>
        </a:spcBef>
        <a:spcAft>
          <a:spcPct val="0"/>
        </a:spcAft>
        <a:defRPr sz="4998">
          <a:solidFill>
            <a:srgbClr val="83D1F5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05546" indent="-305546" algn="l" defTabSz="163288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3626" kern="1200">
          <a:solidFill>
            <a:schemeClr val="tx1"/>
          </a:solidFill>
          <a:latin typeface="+mn-lt"/>
          <a:ea typeface="+mn-ea"/>
          <a:cs typeface="+mn-cs"/>
        </a:defRPr>
      </a:lvl1pPr>
      <a:lvl2pPr marL="1023776" indent="-410700" algn="l" defTabSz="163288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2626" kern="1200">
          <a:solidFill>
            <a:schemeClr val="tx1"/>
          </a:solidFill>
          <a:latin typeface="+mn-lt"/>
          <a:ea typeface="+mn-ea"/>
          <a:cs typeface="+mn-cs"/>
        </a:defRPr>
      </a:lvl2pPr>
      <a:lvl3pPr marL="1833272" indent="-406734" algn="l" defTabSz="163288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2376" kern="1200">
          <a:solidFill>
            <a:schemeClr val="tx1"/>
          </a:solidFill>
          <a:latin typeface="+mn-lt"/>
          <a:ea typeface="+mn-ea"/>
          <a:cs typeface="+mn-cs"/>
        </a:defRPr>
      </a:lvl3pPr>
      <a:lvl4pPr marL="2646738" indent="-406734" algn="l" defTabSz="163288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2376" kern="1200">
          <a:solidFill>
            <a:schemeClr val="tx1"/>
          </a:solidFill>
          <a:latin typeface="+mn-lt"/>
          <a:ea typeface="+mn-ea"/>
          <a:cs typeface="+mn-cs"/>
        </a:defRPr>
      </a:lvl4pPr>
      <a:lvl5pPr marL="3464170" indent="-408718" algn="l" defTabSz="163288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defRPr sz="2376" kern="1200">
          <a:solidFill>
            <a:schemeClr val="tx1"/>
          </a:solidFill>
          <a:latin typeface="+mn-lt"/>
          <a:ea typeface="+mn-ea"/>
          <a:cs typeface="+mn-cs"/>
        </a:defRPr>
      </a:lvl5pPr>
      <a:lvl6pPr marL="3142752" indent="-285704" algn="l" defTabSz="1142820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714162" indent="-285704" algn="l" defTabSz="1142820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4285572" indent="-285704" algn="l" defTabSz="1142820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856980" indent="-285704" algn="l" defTabSz="1142820" rtl="0" eaLnBrk="1" latinLnBrk="0" hangingPunct="1">
        <a:lnSpc>
          <a:spcPct val="90000"/>
        </a:lnSpc>
        <a:spcBef>
          <a:spcPts val="626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282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71408" algn="l" defTabSz="114282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0" algn="l" defTabSz="114282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714228" algn="l" defTabSz="114282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2285638" algn="l" defTabSz="114282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5pPr>
      <a:lvl6pPr marL="2857048" algn="l" defTabSz="114282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6pPr>
      <a:lvl7pPr marL="3428458" algn="l" defTabSz="114282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7pPr>
      <a:lvl8pPr marL="3999866" algn="l" defTabSz="114282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8pPr>
      <a:lvl9pPr marL="4571276" algn="l" defTabSz="1142820" rtl="0" eaLnBrk="1" latinLnBrk="0" hangingPunct="1">
        <a:defRPr sz="2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3" y="12939015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3" y="576073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  <a:endParaRPr lang="en-CA" dirty="0"/>
          </a:p>
          <a:p>
            <a:pPr lvl="2"/>
            <a:r>
              <a:rPr lang="en-CA" dirty="0"/>
              <a:t>Body Level Three</a:t>
            </a:r>
          </a:p>
          <a:p>
            <a:pPr lvl="3"/>
            <a:r>
              <a:rPr lang="en-CA"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12804236"/>
            <a:ext cx="4956175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35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  <p:sldLayoutId id="2147484127" r:id="rId18"/>
    <p:sldLayoutId id="2147484128" r:id="rId19"/>
    <p:sldLayoutId id="2147484129" r:id="rId20"/>
    <p:sldLayoutId id="2147484130" r:id="rId21"/>
    <p:sldLayoutId id="2147484131" r:id="rId22"/>
    <p:sldLayoutId id="2147484132" r:id="rId23"/>
    <p:sldLayoutId id="2147484133" r:id="rId24"/>
    <p:sldLayoutId id="2147484134" r:id="rId25"/>
    <p:sldLayoutId id="2147484135" r:id="rId26"/>
    <p:sldLayoutId id="2147484136" r:id="rId27"/>
    <p:sldLayoutId id="2147484137" r:id="rId28"/>
    <p:sldLayoutId id="2147484138" r:id="rId29"/>
    <p:sldLayoutId id="2147484139" r:id="rId30"/>
    <p:sldLayoutId id="2147484140" r:id="rId31"/>
    <p:sldLayoutId id="2147484141" r:id="rId32"/>
    <p:sldLayoutId id="2147484142" r:id="rId33"/>
    <p:sldLayoutId id="2147484143" r:id="rId34"/>
    <p:sldLayoutId id="2147484144" r:id="rId35"/>
    <p:sldLayoutId id="2147484145" r:id="rId36"/>
    <p:sldLayoutId id="2147484146" r:id="rId37"/>
    <p:sldLayoutId id="2147484147" r:id="rId38"/>
    <p:sldLayoutId id="2147484148" r:id="rId39"/>
    <p:sldLayoutId id="2147484149" r:id="rId40"/>
    <p:sldLayoutId id="2147484150" r:id="rId41"/>
    <p:sldLayoutId id="2147484151" r:id="rId42"/>
    <p:sldLayoutId id="2147484152" r:id="rId43"/>
    <p:sldLayoutId id="2147484153" r:id="rId44"/>
    <p:sldLayoutId id="2147484154" r:id="rId45"/>
    <p:sldLayoutId id="2147484155" r:id="rId46"/>
  </p:sldLayoutIdLst>
  <p:transition spd="med"/>
  <p:hf sldNum="0" hdr="0" ftr="0" dt="0"/>
  <p:txStyles>
    <p:titleStyle>
      <a:lvl1pPr marL="0" marR="0" indent="0" algn="l" defTabSz="243791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chemeClr val="tx2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49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4994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488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4998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791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327534" marR="0" indent="-327534" algn="l" defTabSz="243791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2pPr>
      <a:lvl3pPr marL="658668" marR="0" indent="-327534" algn="l" defTabSz="243791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3pPr>
      <a:lvl4pPr marL="986202" marR="0" indent="-327534" algn="l" defTabSz="243791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4pPr>
      <a:lvl5pPr marL="685662" marR="0" indent="0" algn="l" defTabSz="2437912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269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190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7686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18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2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84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768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69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61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536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46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38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4675" y="577851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400"/>
            <a:ext cx="22590125" cy="8669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12804236"/>
            <a:ext cx="4956175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3" y="12938761"/>
            <a:ext cx="270907" cy="246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53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  <p:sldLayoutId id="2147484168" r:id="rId12"/>
    <p:sldLayoutId id="2147484169" r:id="rId13"/>
    <p:sldLayoutId id="2147484170" r:id="rId14"/>
    <p:sldLayoutId id="2147484171" r:id="rId15"/>
    <p:sldLayoutId id="2147484172" r:id="rId16"/>
    <p:sldLayoutId id="2147484173" r:id="rId17"/>
    <p:sldLayoutId id="2147484174" r:id="rId18"/>
    <p:sldLayoutId id="2147484175" r:id="rId19"/>
    <p:sldLayoutId id="2147484176" r:id="rId20"/>
  </p:sldLayoutIdLst>
  <p:transition spd="med"/>
  <p:hf hdr="0" dt="0"/>
  <p:txStyles>
    <p:titleStyle>
      <a:lvl1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49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4994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488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49986" algn="l" defTabSz="2437912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8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18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236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354" marR="0" indent="-329118" algn="l" defTabSz="2437912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2772" marR="0" indent="-457108" algn="l" defTabSz="2437912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269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190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7686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182" marR="0" indent="-388932" algn="l" defTabSz="2437912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2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84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768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69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614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536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460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382" algn="r" defTabSz="1828922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Relationship Id="rId5" Type="http://schemas.openxmlformats.org/officeDocument/2006/relationships/hyperlink" Target="mailto:luliu@sg.ibm.com" TargetMode="Externa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3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9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e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llusk, appliance, dryer&#10;&#10;Description automatically generated">
            <a:extLst>
              <a:ext uri="{FF2B5EF4-FFF2-40B4-BE49-F238E27FC236}">
                <a16:creationId xmlns:a16="http://schemas.microsoft.com/office/drawing/2014/main" id="{F6304EAE-A2FD-9E2C-40D2-AF9FDB787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" t="16598" r="28271" b="16598"/>
          <a:stretch/>
        </p:blipFill>
        <p:spPr>
          <a:xfrm>
            <a:off x="-1" y="3572"/>
            <a:ext cx="24387176" cy="13712428"/>
          </a:xfrm>
          <a:prstGeom prst="rect">
            <a:avLst/>
          </a:prstGeom>
        </p:spPr>
      </p:pic>
      <p:pic>
        <p:nvPicPr>
          <p:cNvPr id="16" name="Picture 15" descr="IBM 8-bar logo in black">
            <a:extLst>
              <a:ext uri="{FF2B5EF4-FFF2-40B4-BE49-F238E27FC236}">
                <a16:creationId xmlns:a16="http://schemas.microsoft.com/office/drawing/2014/main" id="{C9BCC096-3FD3-B639-674B-8CFFC9BA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2556500-9C9B-9362-DDC6-E05C97A20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10" y="1213263"/>
            <a:ext cx="9934770" cy="11289473"/>
          </a:xfrm>
        </p:spPr>
        <p:txBody>
          <a:bodyPr lIns="0" tIns="0" rIns="0" bIns="0" anchor="t"/>
          <a:lstStyle/>
          <a:p>
            <a:r>
              <a:rPr lang="en-US" sz="9600" dirty="0">
                <a:latin typeface="+mj-lt"/>
              </a:rPr>
              <a:t>Data Science Sharing</a:t>
            </a:r>
            <a:br>
              <a:rPr lang="en-US" sz="3600" dirty="0">
                <a:latin typeface="+mj-lt"/>
              </a:rPr>
            </a:br>
            <a:br>
              <a:rPr lang="en-US" sz="3600" dirty="0">
                <a:latin typeface="+mj-lt"/>
              </a:rPr>
            </a:br>
            <a:br>
              <a:rPr lang="en-US" sz="3600" dirty="0">
                <a:latin typeface="+mj-lt"/>
              </a:rPr>
            </a:br>
            <a:br>
              <a:rPr lang="en-US" sz="3600" dirty="0">
                <a:latin typeface="+mj-lt"/>
              </a:rPr>
            </a:br>
            <a:br>
              <a:rPr lang="en-US" sz="3600" dirty="0">
                <a:latin typeface="+mj-lt"/>
              </a:rPr>
            </a:br>
            <a:br>
              <a:rPr lang="en-US" sz="3600" dirty="0">
                <a:latin typeface="+mj-lt"/>
              </a:rPr>
            </a:br>
            <a:br>
              <a:rPr lang="en-US" sz="3600" dirty="0">
                <a:latin typeface="+mj-lt"/>
              </a:rPr>
            </a:br>
            <a:br>
              <a:rPr lang="en-US" sz="3600" dirty="0">
                <a:latin typeface="+mj-lt"/>
              </a:rPr>
            </a:br>
            <a:br>
              <a:rPr lang="en-US" sz="3600" dirty="0">
                <a:latin typeface="+mj-lt"/>
              </a:rPr>
            </a:br>
            <a:r>
              <a:rPr lang="en-US" sz="3600" b="1" dirty="0">
                <a:latin typeface="+mj-lt"/>
              </a:rPr>
              <a:t>Digital Supply Chain Transformation Team</a:t>
            </a:r>
            <a:br>
              <a:rPr lang="en-US" sz="3600" b="1" dirty="0">
                <a:latin typeface="+mj-lt"/>
              </a:rPr>
            </a:br>
            <a:br>
              <a:rPr lang="en-US" sz="3600" dirty="0">
                <a:latin typeface="+mj-lt"/>
              </a:rPr>
            </a:br>
            <a:r>
              <a:rPr lang="en-US" sz="3600" i="1" dirty="0">
                <a:latin typeface="+mj-lt"/>
              </a:rPr>
              <a:t>Liu Lu (</a:t>
            </a:r>
            <a:r>
              <a:rPr lang="en-US" sz="3600" i="1" dirty="0">
                <a:latin typeface="+mj-lt"/>
                <a:hlinkClick r:id="rId5"/>
              </a:rPr>
              <a:t>luliu@sg.ibm.com</a:t>
            </a:r>
            <a:r>
              <a:rPr lang="en-US" sz="3600" i="1" dirty="0">
                <a:latin typeface="+mj-lt"/>
              </a:rPr>
              <a:t>) </a:t>
            </a:r>
            <a:br>
              <a:rPr lang="en-US" sz="3600" i="1" dirty="0">
                <a:latin typeface="+mj-lt"/>
              </a:rPr>
            </a:br>
            <a:br>
              <a:rPr lang="en-US" sz="3600" i="1" dirty="0">
                <a:latin typeface="+mj-lt"/>
              </a:rPr>
            </a:br>
            <a:r>
              <a:rPr lang="en-US" sz="3600" dirty="0">
                <a:latin typeface="+mj-lt"/>
              </a:rPr>
              <a:t>May 8</a:t>
            </a:r>
            <a:r>
              <a:rPr lang="en-US" sz="3600" baseline="30000" dirty="0">
                <a:latin typeface="+mj-lt"/>
              </a:rPr>
              <a:t>th</a:t>
            </a:r>
            <a:r>
              <a:rPr lang="en-US" sz="3600" dirty="0">
                <a:latin typeface="+mj-lt"/>
              </a:rPr>
              <a:t>, 2025</a:t>
            </a:r>
            <a:br>
              <a:rPr lang="en-US" sz="3600" dirty="0">
                <a:latin typeface="+mj-lt"/>
              </a:rPr>
            </a:br>
            <a:br>
              <a:rPr lang="en-US" sz="3600" dirty="0">
                <a:latin typeface="+mj-lt"/>
              </a:rPr>
            </a:br>
            <a:endParaRPr lang="en-US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9D6D8C-FD34-0426-3185-5E73FDD97E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Digital Supply Chain Transformation Team</a:t>
            </a:r>
          </a:p>
        </p:txBody>
      </p:sp>
    </p:spTree>
    <p:extLst>
      <p:ext uri="{BB962C8B-B14F-4D97-AF65-F5344CB8AC3E}">
        <p14:creationId xmlns:p14="http://schemas.microsoft.com/office/powerpoint/2010/main" val="411578947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3A974-55E4-C33D-166F-572850A3D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8969F4-834E-4615-7BF2-5462FFBA809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Digital Supply Chain Transformation Team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6DED92-63BD-11C4-62B3-079884A6A3E2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Prescriptive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BBEC34-BA1E-0E39-72FA-DCFF64C4EAE9}"/>
              </a:ext>
            </a:extLst>
          </p:cNvPr>
          <p:cNvSpPr/>
          <p:nvPr/>
        </p:nvSpPr>
        <p:spPr bwMode="auto">
          <a:xfrm>
            <a:off x="568991" y="2129388"/>
            <a:ext cx="3289332" cy="1940312"/>
          </a:xfrm>
          <a:prstGeom prst="rect">
            <a:avLst/>
          </a:prstGeom>
          <a:solidFill>
            <a:srgbClr val="0043CE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9B2BD-8693-CB51-E35D-5A4CBE0171B5}"/>
              </a:ext>
            </a:extLst>
          </p:cNvPr>
          <p:cNvSpPr/>
          <p:nvPr/>
        </p:nvSpPr>
        <p:spPr bwMode="auto">
          <a:xfrm>
            <a:off x="3858322" y="2129388"/>
            <a:ext cx="19807463" cy="1940312"/>
          </a:xfrm>
          <a:prstGeom prst="rect">
            <a:avLst/>
          </a:prstGeom>
          <a:solidFill>
            <a:srgbClr val="E9EAEA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A433A-FAB6-73AF-D23E-A9929F803BF4}"/>
              </a:ext>
            </a:extLst>
          </p:cNvPr>
          <p:cNvSpPr txBox="1"/>
          <p:nvPr/>
        </p:nvSpPr>
        <p:spPr>
          <a:xfrm>
            <a:off x="340252" y="2765726"/>
            <a:ext cx="3746810" cy="135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What is it?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38A412-8B86-9F36-A706-AF7FC1EEC60F}"/>
              </a:ext>
            </a:extLst>
          </p:cNvPr>
          <p:cNvSpPr/>
          <p:nvPr/>
        </p:nvSpPr>
        <p:spPr bwMode="auto">
          <a:xfrm>
            <a:off x="568990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10AC4A-E2C1-1F4A-2B8D-299306CF50D6}"/>
              </a:ext>
            </a:extLst>
          </p:cNvPr>
          <p:cNvSpPr/>
          <p:nvPr/>
        </p:nvSpPr>
        <p:spPr bwMode="auto">
          <a:xfrm>
            <a:off x="8498955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418B00-A3D6-CBCE-DBFF-9C91DC643325}"/>
              </a:ext>
            </a:extLst>
          </p:cNvPr>
          <p:cNvSpPr/>
          <p:nvPr/>
        </p:nvSpPr>
        <p:spPr bwMode="auto">
          <a:xfrm>
            <a:off x="16428921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3B78C1-5B7D-2191-6377-8E55D50088CD}"/>
              </a:ext>
            </a:extLst>
          </p:cNvPr>
          <p:cNvSpPr/>
          <p:nvPr/>
        </p:nvSpPr>
        <p:spPr bwMode="auto">
          <a:xfrm>
            <a:off x="568989" y="4399275"/>
            <a:ext cx="7236864" cy="1020218"/>
          </a:xfrm>
          <a:prstGeom prst="rect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1337BE-F8B0-C142-51EA-5423F7DB8F76}"/>
              </a:ext>
            </a:extLst>
          </p:cNvPr>
          <p:cNvSpPr/>
          <p:nvPr/>
        </p:nvSpPr>
        <p:spPr bwMode="auto">
          <a:xfrm>
            <a:off x="8498955" y="4399275"/>
            <a:ext cx="7236864" cy="1020218"/>
          </a:xfrm>
          <a:prstGeom prst="rect">
            <a:avLst/>
          </a:prstGeom>
          <a:solidFill>
            <a:srgbClr val="0F62F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76EDD9-5395-F56B-D8D1-D84E7C093798}"/>
              </a:ext>
            </a:extLst>
          </p:cNvPr>
          <p:cNvSpPr/>
          <p:nvPr/>
        </p:nvSpPr>
        <p:spPr bwMode="auto">
          <a:xfrm>
            <a:off x="16428921" y="4399275"/>
            <a:ext cx="7236864" cy="1020218"/>
          </a:xfrm>
          <a:prstGeom prst="rect">
            <a:avLst/>
          </a:prstGeom>
          <a:solidFill>
            <a:srgbClr val="0043C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ABDBDF-E972-9063-CBFE-76D474B60735}"/>
              </a:ext>
            </a:extLst>
          </p:cNvPr>
          <p:cNvSpPr txBox="1"/>
          <p:nvPr/>
        </p:nvSpPr>
        <p:spPr>
          <a:xfrm>
            <a:off x="1758063" y="4638907"/>
            <a:ext cx="4657998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When to Use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5444E-A96E-3299-09CA-761F3524BE43}"/>
              </a:ext>
            </a:extLst>
          </p:cNvPr>
          <p:cNvSpPr txBox="1"/>
          <p:nvPr/>
        </p:nvSpPr>
        <p:spPr>
          <a:xfrm>
            <a:off x="9641500" y="4613900"/>
            <a:ext cx="5503650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Common Techniques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9C89E0-6B83-3755-5EFF-4CF3172C9197}"/>
              </a:ext>
            </a:extLst>
          </p:cNvPr>
          <p:cNvSpPr txBox="1"/>
          <p:nvPr/>
        </p:nvSpPr>
        <p:spPr>
          <a:xfrm>
            <a:off x="16878364" y="4633498"/>
            <a:ext cx="6334036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Data 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75F8AD-DFD4-3F9F-EA95-353564262E9B}"/>
              </a:ext>
            </a:extLst>
          </p:cNvPr>
          <p:cNvSpPr txBox="1"/>
          <p:nvPr/>
        </p:nvSpPr>
        <p:spPr>
          <a:xfrm>
            <a:off x="721390" y="5711632"/>
            <a:ext cx="6778339" cy="459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 want to </a:t>
            </a:r>
            <a:r>
              <a:rPr lang="en-SG" sz="2400" b="1" dirty="0"/>
              <a:t>optimize decisions</a:t>
            </a:r>
            <a:r>
              <a:rPr lang="en-SG" sz="2400" dirty="0"/>
              <a:t> under constraints (e.g., cost, time, capacity)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We’re dealing with </a:t>
            </a:r>
            <a:r>
              <a:rPr lang="en-SG" sz="2400" b="1" dirty="0"/>
              <a:t>complex trade-offs or large-scale planning problems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We’re building </a:t>
            </a:r>
            <a:r>
              <a:rPr lang="en-SG" sz="2400" b="1" dirty="0"/>
              <a:t>automated decision systems</a:t>
            </a:r>
            <a:r>
              <a:rPr lang="en-SG" sz="2400" dirty="0"/>
              <a:t> (e.g., dynamic pricing, routing)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 need to </a:t>
            </a:r>
            <a:r>
              <a:rPr lang="en-SG" sz="2400" b="1" dirty="0"/>
              <a:t>recommend best actions</a:t>
            </a:r>
            <a:r>
              <a:rPr lang="en-SG" sz="2400" dirty="0"/>
              <a:t> under uncertainty (e.g., supply chain disruption recovery)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942421-2199-F713-0935-61E3CC30F29C}"/>
              </a:ext>
            </a:extLst>
          </p:cNvPr>
          <p:cNvSpPr txBox="1"/>
          <p:nvPr/>
        </p:nvSpPr>
        <p:spPr>
          <a:xfrm>
            <a:off x="16730217" y="5664915"/>
            <a:ext cx="6556256" cy="628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Clearly defined </a:t>
            </a:r>
            <a:r>
              <a:rPr lang="en-SG" sz="2400" b="1" dirty="0"/>
              <a:t>objective function</a:t>
            </a:r>
          </a:p>
          <a:p>
            <a:endParaRPr lang="en-SG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Clearly defined </a:t>
            </a:r>
            <a:r>
              <a:rPr lang="en-SG" sz="2400" b="1" dirty="0"/>
              <a:t>constraints</a:t>
            </a:r>
          </a:p>
          <a:p>
            <a:pPr marL="457200" marR="0" lvl="0" indent="-4572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ü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4C4241-2FB7-346A-B47D-1252BC09C590}"/>
              </a:ext>
            </a:extLst>
          </p:cNvPr>
          <p:cNvSpPr txBox="1"/>
          <p:nvPr/>
        </p:nvSpPr>
        <p:spPr>
          <a:xfrm>
            <a:off x="8713346" y="5664915"/>
            <a:ext cx="7236863" cy="549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Linear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Mix Integer Linear 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Constraint Programming</a:t>
            </a:r>
          </a:p>
        </p:txBody>
      </p:sp>
      <p:pic>
        <p:nvPicPr>
          <p:cNvPr id="31" name="Picture 30" descr="IBM 8-bar logo in black">
            <a:extLst>
              <a:ext uri="{FF2B5EF4-FFF2-40B4-BE49-F238E27FC236}">
                <a16:creationId xmlns:a16="http://schemas.microsoft.com/office/drawing/2014/main" id="{9E8B9E33-409D-4D88-498A-C07608BF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D0324E-44CD-4F6E-F5E9-E53261163877}"/>
              </a:ext>
            </a:extLst>
          </p:cNvPr>
          <p:cNvSpPr txBox="1"/>
          <p:nvPr/>
        </p:nvSpPr>
        <p:spPr>
          <a:xfrm>
            <a:off x="4236921" y="2493794"/>
            <a:ext cx="19049552" cy="12003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Suggest what actions to take to achieve desired outcomes, it combines predictive models, optimization algorithms,</a:t>
            </a:r>
            <a:r>
              <a:rPr lang="en-SG" dirty="0">
                <a:solidFill>
                  <a:srgbClr val="000000"/>
                </a:solidFill>
                <a:latin typeface="IBM Plex Sans Light"/>
              </a:rPr>
              <a:t> and business rules, answer the question </a:t>
            </a:r>
            <a:r>
              <a:rPr lang="en-SG" b="1" dirty="0">
                <a:solidFill>
                  <a:srgbClr val="000000"/>
                </a:solidFill>
                <a:latin typeface="IBM Plex Sans Light"/>
              </a:rPr>
              <a:t>“What should we do?”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40A1D1-FFC3-7BBB-3C19-2E8D8E06B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59807"/>
              </p:ext>
            </p:extLst>
          </p:nvPr>
        </p:nvGraphicFramePr>
        <p:xfrm>
          <a:off x="8713346" y="6989701"/>
          <a:ext cx="6912534" cy="5760720"/>
        </p:xfrm>
        <a:graphic>
          <a:graphicData uri="http://schemas.openxmlformats.org/drawingml/2006/table">
            <a:tbl>
              <a:tblPr/>
              <a:tblGrid>
                <a:gridCol w="2304178">
                  <a:extLst>
                    <a:ext uri="{9D8B030D-6E8A-4147-A177-3AD203B41FA5}">
                      <a16:colId xmlns:a16="http://schemas.microsoft.com/office/drawing/2014/main" val="1598216374"/>
                    </a:ext>
                  </a:extLst>
                </a:gridCol>
                <a:gridCol w="2304178">
                  <a:extLst>
                    <a:ext uri="{9D8B030D-6E8A-4147-A177-3AD203B41FA5}">
                      <a16:colId xmlns:a16="http://schemas.microsoft.com/office/drawing/2014/main" val="701249589"/>
                    </a:ext>
                  </a:extLst>
                </a:gridCol>
                <a:gridCol w="2304178">
                  <a:extLst>
                    <a:ext uri="{9D8B030D-6E8A-4147-A177-3AD203B41FA5}">
                      <a16:colId xmlns:a16="http://schemas.microsoft.com/office/drawing/2014/main" val="70848924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Technique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Example Use Case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468120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Mathematical Optimization (LP, MILP)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Maximize or minimize an objective function under constraints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Optimize supply chain costs or production scheduling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70287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Simulation (e.g., Monte Carlo)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Model uncertainty and test outcomes of different strategies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Simulate demand variability in inventory planning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725437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Heuristics &amp; Metaheuristics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Approximate methods for large or complex problems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Routing for delivery trucks, scheduling factory shifts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37574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400" b="1" dirty="0"/>
                        <a:t>Decision Trees with Business Rules</a:t>
                      </a:r>
                      <a:endParaRPr lang="en-SG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Prescriptive if coupled with recommended actions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Supplier selection rules engine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87435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Reinforcement Learning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AI that learns optimal actions via trial-and-error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Dynamic inventory replenishment or pricing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360283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Scenario Analysis / What-If Modeling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Evaluate outcomes of different decisions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What happens to profits if raw material costs rise by 10%?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12468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Constraint Programming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Solve highly constrained combinatorial problems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Timetabling, staff assignment, vehicle routing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11800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Multi-objective Optimization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Balance conflicting goals (e.g., spend vs. risk)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Optimize spend for HDD and reduce risk simultaneously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7518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EEA8A2E-2A38-A29C-85FC-81F6A8529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83075"/>
              </p:ext>
            </p:extLst>
          </p:nvPr>
        </p:nvGraphicFramePr>
        <p:xfrm>
          <a:off x="16643311" y="7261413"/>
          <a:ext cx="6791308" cy="5128423"/>
        </p:xfrm>
        <a:graphic>
          <a:graphicData uri="http://schemas.openxmlformats.org/drawingml/2006/table">
            <a:tbl>
              <a:tblPr/>
              <a:tblGrid>
                <a:gridCol w="3395654">
                  <a:extLst>
                    <a:ext uri="{9D8B030D-6E8A-4147-A177-3AD203B41FA5}">
                      <a16:colId xmlns:a16="http://schemas.microsoft.com/office/drawing/2014/main" val="425911781"/>
                    </a:ext>
                  </a:extLst>
                </a:gridCol>
                <a:gridCol w="3395654">
                  <a:extLst>
                    <a:ext uri="{9D8B030D-6E8A-4147-A177-3AD203B41FA5}">
                      <a16:colId xmlns:a16="http://schemas.microsoft.com/office/drawing/2014/main" val="2489495502"/>
                    </a:ext>
                  </a:extLst>
                </a:gridCol>
              </a:tblGrid>
              <a:tr h="391754"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Requirement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398349"/>
                  </a:ext>
                </a:extLst>
              </a:tr>
              <a:tr h="676667">
                <a:tc>
                  <a:txBody>
                    <a:bodyPr/>
                    <a:lstStyle/>
                    <a:p>
                      <a:pPr algn="l"/>
                      <a:r>
                        <a:rPr lang="en-SG" sz="1600" b="1" dirty="0"/>
                        <a:t>Historical and predictive data</a:t>
                      </a:r>
                      <a:endParaRPr lang="en-SG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Past data plus forecasts to inform decisions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562768"/>
                  </a:ext>
                </a:extLst>
              </a:tr>
              <a:tr h="6766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Clearly defined objective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What are we optimizing for? (e.g., cost, revenue, time)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0644477"/>
                  </a:ext>
                </a:extLst>
              </a:tr>
              <a:tr h="6766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Constraints and business rules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Boundaries within which decisions must be made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173245"/>
                  </a:ext>
                </a:extLst>
              </a:tr>
              <a:tr h="6766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Decision variables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Inputs the model can adjust (e.g., inventory levels, prices)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0070696"/>
                  </a:ext>
                </a:extLst>
              </a:tr>
              <a:tr h="6766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Scenario data or probabilistic inputs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To test multiple possible futures under uncertainty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408912"/>
                  </a:ext>
                </a:extLst>
              </a:tr>
              <a:tr h="6766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Feedback mechanisms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For models that learn over time (e.g., reinforcement learning)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7011165"/>
                  </a:ext>
                </a:extLst>
              </a:tr>
              <a:tr h="6766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Integration with decision systems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Often embedded into operational tools or dashboards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93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00354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>
            <a:extLst>
              <a:ext uri="{FF2B5EF4-FFF2-40B4-BE49-F238E27FC236}">
                <a16:creationId xmlns:a16="http://schemas.microsoft.com/office/drawing/2014/main" id="{E5C9EF19-FF82-9158-0526-39BAB6020D7F}"/>
              </a:ext>
            </a:extLst>
          </p:cNvPr>
          <p:cNvSpPr/>
          <p:nvPr/>
        </p:nvSpPr>
        <p:spPr bwMode="auto">
          <a:xfrm rot="5400000">
            <a:off x="-753795" y="3148763"/>
            <a:ext cx="3300231" cy="651642"/>
          </a:xfrm>
          <a:prstGeom prst="homePlate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845869FE-45ED-4955-3C68-CA62F10B0F17}"/>
              </a:ext>
            </a:extLst>
          </p:cNvPr>
          <p:cNvSpPr/>
          <p:nvPr/>
        </p:nvSpPr>
        <p:spPr bwMode="auto">
          <a:xfrm rot="5400000">
            <a:off x="-817285" y="6357089"/>
            <a:ext cx="3423656" cy="655200"/>
          </a:xfrm>
          <a:prstGeom prst="chevron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A8DB1C1B-0B3F-0D47-4DD1-88799AF6E75B}"/>
              </a:ext>
            </a:extLst>
          </p:cNvPr>
          <p:cNvSpPr/>
          <p:nvPr/>
        </p:nvSpPr>
        <p:spPr bwMode="auto">
          <a:xfrm rot="5400000">
            <a:off x="-216916" y="8991203"/>
            <a:ext cx="2222914" cy="655200"/>
          </a:xfrm>
          <a:prstGeom prst="chevron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745C197F-47C2-1EF7-31F5-4D6A60CF4424}"/>
              </a:ext>
            </a:extLst>
          </p:cNvPr>
          <p:cNvSpPr/>
          <p:nvPr/>
        </p:nvSpPr>
        <p:spPr bwMode="auto">
          <a:xfrm rot="5400000">
            <a:off x="-673452" y="11507765"/>
            <a:ext cx="3135986" cy="655200"/>
          </a:xfrm>
          <a:prstGeom prst="chevron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6E129A-7C0C-CC32-C53E-1BC687E0501D}"/>
              </a:ext>
            </a:extLst>
          </p:cNvPr>
          <p:cNvSpPr txBox="1"/>
          <p:nvPr/>
        </p:nvSpPr>
        <p:spPr>
          <a:xfrm rot="16200000">
            <a:off x="-959301" y="2672718"/>
            <a:ext cx="3835168" cy="443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1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Problem Understanding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6600D-65AF-1EE1-F62E-A0706FA2722B}"/>
              </a:ext>
            </a:extLst>
          </p:cNvPr>
          <p:cNvSpPr txBox="1"/>
          <p:nvPr/>
        </p:nvSpPr>
        <p:spPr>
          <a:xfrm rot="16200000">
            <a:off x="-960655" y="6011237"/>
            <a:ext cx="3835168" cy="443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1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Mathematical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43FA58-B3B7-71B0-0FC8-E11E4B4C55E2}"/>
              </a:ext>
            </a:extLst>
          </p:cNvPr>
          <p:cNvSpPr txBox="1"/>
          <p:nvPr/>
        </p:nvSpPr>
        <p:spPr>
          <a:xfrm rot="16200000">
            <a:off x="-218827" y="8839104"/>
            <a:ext cx="2339668" cy="455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1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Solver Coding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9200A-B78D-9B1A-1F1E-0C0EA8F0E857}"/>
              </a:ext>
            </a:extLst>
          </p:cNvPr>
          <p:cNvSpPr txBox="1"/>
          <p:nvPr/>
        </p:nvSpPr>
        <p:spPr>
          <a:xfrm rot="16200000">
            <a:off x="-494579" y="11546574"/>
            <a:ext cx="2834704" cy="39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1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Result Interpretation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504E0E-829D-BFDC-EFE3-894FB49B1FB1}"/>
              </a:ext>
            </a:extLst>
          </p:cNvPr>
          <p:cNvSpPr/>
          <p:nvPr/>
        </p:nvSpPr>
        <p:spPr bwMode="auto">
          <a:xfrm>
            <a:off x="1494056" y="2340135"/>
            <a:ext cx="6642538" cy="2471986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51B76A-72F6-4D48-1257-15C7613FFCFE}"/>
              </a:ext>
            </a:extLst>
          </p:cNvPr>
          <p:cNvSpPr/>
          <p:nvPr/>
        </p:nvSpPr>
        <p:spPr bwMode="auto">
          <a:xfrm>
            <a:off x="1494056" y="2340136"/>
            <a:ext cx="6642538" cy="556370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AEDACB-A140-ECDC-351D-67407AB58921}"/>
              </a:ext>
            </a:extLst>
          </p:cNvPr>
          <p:cNvSpPr txBox="1"/>
          <p:nvPr/>
        </p:nvSpPr>
        <p:spPr>
          <a:xfrm>
            <a:off x="2566109" y="2340136"/>
            <a:ext cx="4498428" cy="5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28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Cost Optimization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6C0B8-4F04-C20D-9724-A13BCFB0D41D}"/>
              </a:ext>
            </a:extLst>
          </p:cNvPr>
          <p:cNvSpPr txBox="1"/>
          <p:nvPr/>
        </p:nvSpPr>
        <p:spPr>
          <a:xfrm>
            <a:off x="1494056" y="2970263"/>
            <a:ext cx="6117022" cy="13849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defTabSz="1828800"/>
            <a:r>
              <a:rPr lang="en-SG" sz="2800" b="1" dirty="0">
                <a:solidFill>
                  <a:srgbClr val="000000"/>
                </a:solidFill>
                <a:latin typeface="IBM Plex Sans Light"/>
              </a:rPr>
              <a:t>Business Problem</a:t>
            </a:r>
            <a:r>
              <a:rPr lang="en-SG" sz="2800" dirty="0">
                <a:solidFill>
                  <a:srgbClr val="000000"/>
                </a:solidFill>
                <a:latin typeface="IBM Plex Sans Light"/>
              </a:rPr>
              <a:t>: </a:t>
            </a:r>
          </a:p>
          <a:p>
            <a:pPr defTabSz="1828800"/>
            <a:r>
              <a:rPr lang="en-SG" sz="2800" dirty="0">
                <a:solidFill>
                  <a:srgbClr val="000000"/>
                </a:solidFill>
                <a:latin typeface="IBM Plex Sans Light"/>
              </a:rPr>
              <a:t>allocate quantities among suppliers to balance cost and risk </a:t>
            </a:r>
            <a:endParaRPr lang="en-US" sz="2800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CEF5B7-FBDC-9BB7-FF15-40E79B5ED632}"/>
              </a:ext>
            </a:extLst>
          </p:cNvPr>
          <p:cNvSpPr/>
          <p:nvPr/>
        </p:nvSpPr>
        <p:spPr bwMode="auto">
          <a:xfrm>
            <a:off x="1494056" y="4972859"/>
            <a:ext cx="6642538" cy="3099872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899917-DAB3-788A-8BA4-EF8BD8EEA775}"/>
              </a:ext>
            </a:extLst>
          </p:cNvPr>
          <p:cNvSpPr/>
          <p:nvPr/>
        </p:nvSpPr>
        <p:spPr bwMode="auto">
          <a:xfrm>
            <a:off x="1494056" y="4972860"/>
            <a:ext cx="6642538" cy="556370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48F3E1-25B4-27BF-8717-2F929EF0EE1C}"/>
              </a:ext>
            </a:extLst>
          </p:cNvPr>
          <p:cNvSpPr txBox="1"/>
          <p:nvPr/>
        </p:nvSpPr>
        <p:spPr>
          <a:xfrm>
            <a:off x="2303351" y="5040342"/>
            <a:ext cx="4498428" cy="5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28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Objectives &amp; Constraints</a:t>
            </a:r>
          </a:p>
        </p:txBody>
      </p:sp>
      <p:pic>
        <p:nvPicPr>
          <p:cNvPr id="1026" name="Picture 2" descr="IBM ILOG CPLEX logo | PeopleSoft Tutorial">
            <a:extLst>
              <a:ext uri="{FF2B5EF4-FFF2-40B4-BE49-F238E27FC236}">
                <a16:creationId xmlns:a16="http://schemas.microsoft.com/office/drawing/2014/main" id="{A86F9901-752A-740A-FED9-E9033115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008" y="8039326"/>
            <a:ext cx="2468694" cy="248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523547E-18EE-F409-3B3E-16443A4B3541}"/>
              </a:ext>
            </a:extLst>
          </p:cNvPr>
          <p:cNvSpPr/>
          <p:nvPr/>
        </p:nvSpPr>
        <p:spPr bwMode="auto">
          <a:xfrm>
            <a:off x="1494056" y="10251773"/>
            <a:ext cx="6642538" cy="3099872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8AB43D-0231-68B5-CB87-BFE84BA76902}"/>
              </a:ext>
            </a:extLst>
          </p:cNvPr>
          <p:cNvSpPr/>
          <p:nvPr/>
        </p:nvSpPr>
        <p:spPr bwMode="auto">
          <a:xfrm>
            <a:off x="1494056" y="10251774"/>
            <a:ext cx="6642538" cy="556370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82E8C2-9853-9A04-F3AB-14CF5A89C8AA}"/>
              </a:ext>
            </a:extLst>
          </p:cNvPr>
          <p:cNvSpPr txBox="1"/>
          <p:nvPr/>
        </p:nvSpPr>
        <p:spPr>
          <a:xfrm>
            <a:off x="2566109" y="10244648"/>
            <a:ext cx="4498428" cy="5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28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CDC896-91C0-B3F5-C122-28D77547F690}"/>
              </a:ext>
            </a:extLst>
          </p:cNvPr>
          <p:cNvSpPr txBox="1"/>
          <p:nvPr/>
        </p:nvSpPr>
        <p:spPr>
          <a:xfrm>
            <a:off x="1494056" y="5669169"/>
            <a:ext cx="6642538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defTabSz="1828800"/>
            <a:r>
              <a:rPr lang="en-SG" sz="2400" b="1" dirty="0">
                <a:solidFill>
                  <a:srgbClr val="000000"/>
                </a:solidFill>
                <a:latin typeface="IBM Plex Sans Light"/>
              </a:rPr>
              <a:t>Objective</a:t>
            </a:r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: minimize the total spend vs risk tolerance</a:t>
            </a:r>
          </a:p>
          <a:p>
            <a:pPr defTabSz="1828800"/>
            <a:r>
              <a:rPr lang="en-SG" sz="2400" b="1" dirty="0">
                <a:solidFill>
                  <a:srgbClr val="000000"/>
                </a:solidFill>
                <a:latin typeface="IBM Plex Sans Light"/>
              </a:rPr>
              <a:t>Constraints:</a:t>
            </a:r>
          </a:p>
          <a:p>
            <a:pPr defTabSz="1828800"/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Quantity by PN &gt; Demand for each PN</a:t>
            </a:r>
          </a:p>
          <a:p>
            <a:pPr defTabSz="1828800"/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Rebate rule</a:t>
            </a:r>
          </a:p>
          <a:p>
            <a:pPr defTabSz="1828800"/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Etc.</a:t>
            </a:r>
            <a:endParaRPr lang="en-US" sz="2400" dirty="0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70B5997-832C-03E1-69DC-B14C2631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28" y="11234322"/>
            <a:ext cx="3632066" cy="211732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30884B-00DB-6563-4CE8-484EA9DEE2EA}"/>
              </a:ext>
            </a:extLst>
          </p:cNvPr>
          <p:cNvSpPr txBox="1"/>
          <p:nvPr/>
        </p:nvSpPr>
        <p:spPr>
          <a:xfrm>
            <a:off x="1675358" y="11022050"/>
            <a:ext cx="2428502" cy="2329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800" b="1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Table:</a:t>
            </a:r>
          </a:p>
          <a:p>
            <a:pPr defTabSz="4876800">
              <a:buSzPct val="100000"/>
            </a:pPr>
            <a:r>
              <a:rPr lang="en-US" sz="2800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Procurement plan with how much to buy at PN level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454AF7-F24C-4D9F-8EB1-D761190E82AB}"/>
              </a:ext>
            </a:extLst>
          </p:cNvPr>
          <p:cNvSpPr txBox="1"/>
          <p:nvPr/>
        </p:nvSpPr>
        <p:spPr>
          <a:xfrm>
            <a:off x="4823046" y="10955485"/>
            <a:ext cx="2123702" cy="747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800" b="1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Chart: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A1CCDA-8233-A17E-706F-36786E5241AE}"/>
              </a:ext>
            </a:extLst>
          </p:cNvPr>
          <p:cNvSpPr/>
          <p:nvPr/>
        </p:nvSpPr>
        <p:spPr bwMode="auto">
          <a:xfrm>
            <a:off x="8613090" y="2340135"/>
            <a:ext cx="6642538" cy="2471986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B17F8F-B462-E962-FACF-366C4D9F0AD0}"/>
              </a:ext>
            </a:extLst>
          </p:cNvPr>
          <p:cNvSpPr/>
          <p:nvPr/>
        </p:nvSpPr>
        <p:spPr bwMode="auto">
          <a:xfrm>
            <a:off x="8613090" y="2340136"/>
            <a:ext cx="6642538" cy="556370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047CB-D1CC-4C52-7848-4D64CE459508}"/>
              </a:ext>
            </a:extLst>
          </p:cNvPr>
          <p:cNvSpPr txBox="1"/>
          <p:nvPr/>
        </p:nvSpPr>
        <p:spPr>
          <a:xfrm>
            <a:off x="8777761" y="2367658"/>
            <a:ext cx="6313188" cy="5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28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Production Planning &amp; Scheduling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74CA06-24A1-65DE-16A2-0D7543A07328}"/>
              </a:ext>
            </a:extLst>
          </p:cNvPr>
          <p:cNvSpPr txBox="1"/>
          <p:nvPr/>
        </p:nvSpPr>
        <p:spPr>
          <a:xfrm>
            <a:off x="8613090" y="2970264"/>
            <a:ext cx="6117022" cy="13849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defTabSz="1828800"/>
            <a:r>
              <a:rPr lang="en-SG" sz="2800" b="1" dirty="0">
                <a:solidFill>
                  <a:srgbClr val="000000"/>
                </a:solidFill>
                <a:latin typeface="IBM Plex Sans Light"/>
              </a:rPr>
              <a:t>Business Problem</a:t>
            </a:r>
            <a:r>
              <a:rPr lang="en-SG" sz="2800" dirty="0">
                <a:solidFill>
                  <a:srgbClr val="000000"/>
                </a:solidFill>
                <a:latin typeface="IBM Plex Sans Light"/>
              </a:rPr>
              <a:t>: </a:t>
            </a:r>
          </a:p>
          <a:p>
            <a:pPr defTabSz="1828800"/>
            <a:r>
              <a:rPr lang="en-SG" sz="2800" dirty="0">
                <a:solidFill>
                  <a:srgbClr val="000000"/>
                </a:solidFill>
                <a:latin typeface="IBM Plex Sans Light"/>
              </a:rPr>
              <a:t>sequence jobs in a factory to meet deadlines.</a:t>
            </a:r>
            <a:endParaRPr lang="en-US" sz="2800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0E549D-4860-9612-9315-CD531D515ED7}"/>
              </a:ext>
            </a:extLst>
          </p:cNvPr>
          <p:cNvSpPr/>
          <p:nvPr/>
        </p:nvSpPr>
        <p:spPr bwMode="auto">
          <a:xfrm>
            <a:off x="8613090" y="4972859"/>
            <a:ext cx="6642538" cy="3099872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ED39A57-A374-4AC9-9A47-053CBEB57699}"/>
              </a:ext>
            </a:extLst>
          </p:cNvPr>
          <p:cNvSpPr/>
          <p:nvPr/>
        </p:nvSpPr>
        <p:spPr bwMode="auto">
          <a:xfrm>
            <a:off x="8613090" y="4972860"/>
            <a:ext cx="6642538" cy="556370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A92ED9-7511-D89B-3E91-DFBB6AACE259}"/>
              </a:ext>
            </a:extLst>
          </p:cNvPr>
          <p:cNvSpPr txBox="1"/>
          <p:nvPr/>
        </p:nvSpPr>
        <p:spPr>
          <a:xfrm>
            <a:off x="9422385" y="5040342"/>
            <a:ext cx="4498428" cy="5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28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Objectives &amp; Constraints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338911-1F7E-6DC6-1322-F600615ED6E0}"/>
              </a:ext>
            </a:extLst>
          </p:cNvPr>
          <p:cNvSpPr/>
          <p:nvPr/>
        </p:nvSpPr>
        <p:spPr bwMode="auto">
          <a:xfrm>
            <a:off x="8613090" y="10251773"/>
            <a:ext cx="6642538" cy="3099872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88FC93-FA90-0A4D-C5B2-F668A904F0E0}"/>
              </a:ext>
            </a:extLst>
          </p:cNvPr>
          <p:cNvSpPr/>
          <p:nvPr/>
        </p:nvSpPr>
        <p:spPr bwMode="auto">
          <a:xfrm>
            <a:off x="8613090" y="10251774"/>
            <a:ext cx="6642538" cy="556370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4A022C-B016-6075-3E93-F9E74AFFA98B}"/>
              </a:ext>
            </a:extLst>
          </p:cNvPr>
          <p:cNvSpPr txBox="1"/>
          <p:nvPr/>
        </p:nvSpPr>
        <p:spPr>
          <a:xfrm>
            <a:off x="9685143" y="10244648"/>
            <a:ext cx="4498428" cy="5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28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EC0BC-E7DA-9A8B-D263-11E9872C29FD}"/>
              </a:ext>
            </a:extLst>
          </p:cNvPr>
          <p:cNvSpPr txBox="1"/>
          <p:nvPr/>
        </p:nvSpPr>
        <p:spPr>
          <a:xfrm>
            <a:off x="8613090" y="5669169"/>
            <a:ext cx="6355230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defTabSz="1828800"/>
            <a:r>
              <a:rPr lang="en-SG" sz="2400" b="1" dirty="0">
                <a:solidFill>
                  <a:srgbClr val="000000"/>
                </a:solidFill>
                <a:latin typeface="IBM Plex Sans Light"/>
              </a:rPr>
              <a:t>Objective</a:t>
            </a:r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: minimize total tardiness, or production costs</a:t>
            </a:r>
          </a:p>
          <a:p>
            <a:pPr defTabSz="1828800"/>
            <a:r>
              <a:rPr lang="en-SG" sz="2400" b="1" dirty="0">
                <a:solidFill>
                  <a:srgbClr val="000000"/>
                </a:solidFill>
                <a:latin typeface="IBM Plex Sans Light"/>
              </a:rPr>
              <a:t>Constraints:</a:t>
            </a:r>
          </a:p>
          <a:p>
            <a:pPr defTabSz="1828800"/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Machine availability</a:t>
            </a:r>
          </a:p>
          <a:p>
            <a:pPr defTabSz="1828800"/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Job precedence</a:t>
            </a:r>
          </a:p>
          <a:p>
            <a:pPr defTabSz="1828800"/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Shift schedules or maintenance windows</a:t>
            </a:r>
            <a:endParaRPr lang="en-US" sz="2400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D19F63-9DEA-82D0-8BF2-C87FDCF6A3E2}"/>
              </a:ext>
            </a:extLst>
          </p:cNvPr>
          <p:cNvSpPr txBox="1"/>
          <p:nvPr/>
        </p:nvSpPr>
        <p:spPr>
          <a:xfrm>
            <a:off x="8794391" y="11022050"/>
            <a:ext cx="3399196" cy="2329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800" b="1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Table:</a:t>
            </a:r>
          </a:p>
          <a:p>
            <a:pPr defTabSz="4876800">
              <a:buSzPct val="100000"/>
            </a:pPr>
            <a:r>
              <a:rPr lang="en-US" sz="2800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Optimized job sequences</a:t>
            </a:r>
          </a:p>
          <a:p>
            <a:pPr defTabSz="4876800">
              <a:buSzPct val="100000"/>
            </a:pPr>
            <a:r>
              <a:rPr lang="en-US" sz="2800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Expected production completion timeline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956B59-7AE4-1D3A-0ED5-E84F3FD04DD3}"/>
              </a:ext>
            </a:extLst>
          </p:cNvPr>
          <p:cNvSpPr txBox="1"/>
          <p:nvPr/>
        </p:nvSpPr>
        <p:spPr>
          <a:xfrm>
            <a:off x="12193588" y="10977941"/>
            <a:ext cx="2123702" cy="747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800" b="1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Chart: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B30DFB-CFA4-413B-0DEF-0ED55F0B2DE4}"/>
              </a:ext>
            </a:extLst>
          </p:cNvPr>
          <p:cNvSpPr/>
          <p:nvPr/>
        </p:nvSpPr>
        <p:spPr bwMode="auto">
          <a:xfrm>
            <a:off x="1494055" y="8207345"/>
            <a:ext cx="20909120" cy="1867504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AC2DBE7-EE87-CF9E-F448-943DD34EB43D}"/>
              </a:ext>
            </a:extLst>
          </p:cNvPr>
          <p:cNvSpPr/>
          <p:nvPr/>
        </p:nvSpPr>
        <p:spPr bwMode="auto">
          <a:xfrm>
            <a:off x="15760636" y="2340135"/>
            <a:ext cx="6642538" cy="2471986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8C80B4-5F2F-E734-F753-E0ED01966748}"/>
              </a:ext>
            </a:extLst>
          </p:cNvPr>
          <p:cNvSpPr/>
          <p:nvPr/>
        </p:nvSpPr>
        <p:spPr bwMode="auto">
          <a:xfrm>
            <a:off x="15760636" y="2340136"/>
            <a:ext cx="6642538" cy="556370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3A8F18-E360-F41F-1CB7-91BD06B743B0}"/>
              </a:ext>
            </a:extLst>
          </p:cNvPr>
          <p:cNvSpPr txBox="1"/>
          <p:nvPr/>
        </p:nvSpPr>
        <p:spPr>
          <a:xfrm>
            <a:off x="15925307" y="2367658"/>
            <a:ext cx="6313188" cy="5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28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Reverse Logistics Optimization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2EE525B-8A14-D761-DCDE-95E0812364F3}"/>
              </a:ext>
            </a:extLst>
          </p:cNvPr>
          <p:cNvSpPr txBox="1"/>
          <p:nvPr/>
        </p:nvSpPr>
        <p:spPr>
          <a:xfrm>
            <a:off x="15760636" y="2970264"/>
            <a:ext cx="6117022" cy="138499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defTabSz="1828800"/>
            <a:r>
              <a:rPr lang="en-SG" sz="2800" b="1" dirty="0">
                <a:solidFill>
                  <a:srgbClr val="000000"/>
                </a:solidFill>
                <a:latin typeface="IBM Plex Sans Light"/>
              </a:rPr>
              <a:t>Business Problem</a:t>
            </a:r>
            <a:r>
              <a:rPr lang="en-SG" sz="2800" dirty="0">
                <a:solidFill>
                  <a:srgbClr val="000000"/>
                </a:solidFill>
                <a:latin typeface="IBM Plex Sans Light"/>
              </a:rPr>
              <a:t>: </a:t>
            </a:r>
          </a:p>
          <a:p>
            <a:pPr defTabSz="1828800"/>
            <a:r>
              <a:rPr lang="en-SG" sz="2800" dirty="0">
                <a:solidFill>
                  <a:srgbClr val="000000"/>
                </a:solidFill>
                <a:latin typeface="IBM Plex Sans Light"/>
              </a:rPr>
              <a:t>handle returns and recycling efficiently</a:t>
            </a:r>
            <a:endParaRPr lang="en-US" sz="2800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D0C5EB-4E76-F42C-FDF9-C8A15F170DEE}"/>
              </a:ext>
            </a:extLst>
          </p:cNvPr>
          <p:cNvSpPr/>
          <p:nvPr/>
        </p:nvSpPr>
        <p:spPr bwMode="auto">
          <a:xfrm>
            <a:off x="15760636" y="4972859"/>
            <a:ext cx="6642538" cy="3099872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E80785-C51A-E832-B517-210AAFE7D0CA}"/>
              </a:ext>
            </a:extLst>
          </p:cNvPr>
          <p:cNvSpPr/>
          <p:nvPr/>
        </p:nvSpPr>
        <p:spPr bwMode="auto">
          <a:xfrm>
            <a:off x="15760636" y="4972860"/>
            <a:ext cx="6642538" cy="556370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FCAE38-376C-704E-3868-B2102E327D15}"/>
              </a:ext>
            </a:extLst>
          </p:cNvPr>
          <p:cNvSpPr txBox="1"/>
          <p:nvPr/>
        </p:nvSpPr>
        <p:spPr>
          <a:xfrm>
            <a:off x="16569931" y="5040342"/>
            <a:ext cx="4498428" cy="5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28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Objectives &amp; Constraints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E8F3CF-B5C2-8E58-2B86-C958000FC971}"/>
              </a:ext>
            </a:extLst>
          </p:cNvPr>
          <p:cNvSpPr/>
          <p:nvPr/>
        </p:nvSpPr>
        <p:spPr bwMode="auto">
          <a:xfrm>
            <a:off x="15760636" y="10251773"/>
            <a:ext cx="6642538" cy="3099872"/>
          </a:xfrm>
          <a:prstGeom prst="rect">
            <a:avLst/>
          </a:prstGeom>
          <a:noFill/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EF45E52-95C5-5BBC-3E8E-99A91C4F2D1E}"/>
              </a:ext>
            </a:extLst>
          </p:cNvPr>
          <p:cNvSpPr/>
          <p:nvPr/>
        </p:nvSpPr>
        <p:spPr bwMode="auto">
          <a:xfrm>
            <a:off x="15760636" y="10251774"/>
            <a:ext cx="6642538" cy="556370"/>
          </a:xfrm>
          <a:prstGeom prst="rect">
            <a:avLst/>
          </a:prstGeom>
          <a:solidFill>
            <a:schemeClr val="accent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1BF560-8BC2-1FA4-F4C5-EDBF269585D3}"/>
              </a:ext>
            </a:extLst>
          </p:cNvPr>
          <p:cNvSpPr txBox="1"/>
          <p:nvPr/>
        </p:nvSpPr>
        <p:spPr>
          <a:xfrm>
            <a:off x="16832689" y="10244648"/>
            <a:ext cx="4498428" cy="55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28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7EF3D0-1A1E-CEFF-B6FE-90FC3C7DF767}"/>
              </a:ext>
            </a:extLst>
          </p:cNvPr>
          <p:cNvSpPr txBox="1"/>
          <p:nvPr/>
        </p:nvSpPr>
        <p:spPr>
          <a:xfrm>
            <a:off x="15760636" y="5669169"/>
            <a:ext cx="6355230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defTabSz="1828800"/>
            <a:r>
              <a:rPr lang="en-SG" sz="2400" b="1" dirty="0">
                <a:solidFill>
                  <a:srgbClr val="000000"/>
                </a:solidFill>
                <a:latin typeface="IBM Plex Sans Light"/>
              </a:rPr>
              <a:t>Objective</a:t>
            </a:r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: minimize return handling and transportation costs</a:t>
            </a:r>
          </a:p>
          <a:p>
            <a:pPr defTabSz="1828800"/>
            <a:r>
              <a:rPr lang="en-SG" sz="2400" b="1" dirty="0">
                <a:solidFill>
                  <a:srgbClr val="000000"/>
                </a:solidFill>
                <a:latin typeface="IBM Plex Sans Light"/>
              </a:rPr>
              <a:t>Constraints:</a:t>
            </a:r>
          </a:p>
          <a:p>
            <a:pPr defTabSz="1828800"/>
            <a:r>
              <a:rPr lang="en-SG" sz="2400" dirty="0">
                <a:solidFill>
                  <a:srgbClr val="000000"/>
                </a:solidFill>
                <a:latin typeface="IBM Plex Sans Light"/>
              </a:rPr>
              <a:t>Return centre capacities.</a:t>
            </a:r>
          </a:p>
          <a:p>
            <a:pPr defTabSz="1828800"/>
            <a:r>
              <a:rPr lang="en-US" sz="2400" dirty="0">
                <a:solidFill>
                  <a:srgbClr val="000000"/>
                </a:solidFill>
                <a:latin typeface="IBM Plex Sans Light"/>
              </a:rPr>
              <a:t>Refurbishing/processing time</a:t>
            </a:r>
          </a:p>
          <a:p>
            <a:pPr defTabSz="1828800"/>
            <a:r>
              <a:rPr lang="en-US" sz="2400" dirty="0">
                <a:solidFill>
                  <a:srgbClr val="000000"/>
                </a:solidFill>
                <a:latin typeface="IBM Plex Sans Light"/>
              </a:rPr>
              <a:t>Environmental compliance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E79B49-B62C-6B05-8F2D-7FECA8B0A02F}"/>
              </a:ext>
            </a:extLst>
          </p:cNvPr>
          <p:cNvSpPr txBox="1"/>
          <p:nvPr/>
        </p:nvSpPr>
        <p:spPr>
          <a:xfrm>
            <a:off x="15941936" y="11022050"/>
            <a:ext cx="3940710" cy="2329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800" b="1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Table:</a:t>
            </a:r>
          </a:p>
          <a:p>
            <a:pPr defTabSz="4876800">
              <a:buSzPct val="100000"/>
            </a:pPr>
            <a:r>
              <a:rPr lang="en-US" sz="2800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Optimal routing for returns</a:t>
            </a:r>
          </a:p>
          <a:p>
            <a:pPr defTabSz="4876800">
              <a:buSzPct val="100000"/>
            </a:pPr>
            <a:r>
              <a:rPr lang="en-US" sz="2800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Cost-efficient recovery network design.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B35BDF-F1A2-0F53-593C-20041271025B}"/>
              </a:ext>
            </a:extLst>
          </p:cNvPr>
          <p:cNvSpPr txBox="1"/>
          <p:nvPr/>
        </p:nvSpPr>
        <p:spPr>
          <a:xfrm>
            <a:off x="19564130" y="10955485"/>
            <a:ext cx="2123702" cy="747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4876800">
              <a:buSzPct val="100000"/>
            </a:pPr>
            <a:r>
              <a:rPr lang="en-US" sz="2800" b="1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Chart: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85F01D-C4C4-4192-9F69-9024DE50DB3E}"/>
              </a:ext>
            </a:extLst>
          </p:cNvPr>
          <p:cNvSpPr/>
          <p:nvPr/>
        </p:nvSpPr>
        <p:spPr bwMode="auto">
          <a:xfrm>
            <a:off x="1494056" y="1824468"/>
            <a:ext cx="20909118" cy="431406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182880" tIns="182880" rIns="182880" bIns="182880" numCol="1" rtlCol="0" anchor="t" anchorCtr="0" compatLnSpc="1">
            <a:prstTxWarp prst="textNoShape">
              <a:avLst/>
            </a:prstTxWarp>
          </a:bodyPr>
          <a:lstStyle/>
          <a:p>
            <a:pPr marL="655200" indent="-655200" defTabSz="1828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24586F-F098-084A-BE8B-837A0BBD8693}"/>
              </a:ext>
            </a:extLst>
          </p:cNvPr>
          <p:cNvSpPr txBox="1"/>
          <p:nvPr/>
        </p:nvSpPr>
        <p:spPr>
          <a:xfrm>
            <a:off x="8857398" y="1778229"/>
            <a:ext cx="5628402" cy="291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4876800">
              <a:buSzPct val="100000"/>
            </a:pPr>
            <a:r>
              <a:rPr lang="en-US" sz="3200" dirty="0">
                <a:solidFill>
                  <a:srgbClr val="FFFFFF"/>
                </a:solidFill>
                <a:latin typeface="IBM Plex Sans Light"/>
                <a:cs typeface="Arial" panose="020B0604020202020204" pitchFamily="34" charset="0"/>
              </a:rPr>
              <a:t>Examples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849907D-14D7-0639-34E1-148A59DAD4AF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Prescriptive Analysis Examples</a:t>
            </a:r>
          </a:p>
        </p:txBody>
      </p:sp>
      <p:pic>
        <p:nvPicPr>
          <p:cNvPr id="4" name="Picture 3" descr="IBM 8-bar logo in black">
            <a:extLst>
              <a:ext uri="{FF2B5EF4-FFF2-40B4-BE49-F238E27FC236}">
                <a16:creationId xmlns:a16="http://schemas.microsoft.com/office/drawing/2014/main" id="{9027C735-6369-F743-2516-17E4EC9BD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262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20271-17CE-3E91-E498-D718B083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7AE77CB-1A9B-D8E2-621B-D66D85BD4A5D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GenAI &amp; Foundation Models &amp; LLM</a:t>
            </a:r>
            <a:endParaRPr kumimoji="0" lang="zh-CN" altLang="en-US" sz="6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j-ea"/>
              <a:cs typeface="+mj-cs"/>
              <a:sym typeface="IBM Plex Sa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11361-6753-D686-8DDD-3A7D0E3753DD}"/>
              </a:ext>
            </a:extLst>
          </p:cNvPr>
          <p:cNvSpPr txBox="1"/>
          <p:nvPr/>
        </p:nvSpPr>
        <p:spPr>
          <a:xfrm>
            <a:off x="13484752" y="1874332"/>
            <a:ext cx="10216696" cy="11282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Hebrew SmBld" panose="020B0503050203000203" pitchFamily="34" charset="-79"/>
                <a:ea typeface="+mn-ea"/>
                <a:cs typeface="IBM Plex Sans Hebrew SmBld" panose="020B0503050203000203" pitchFamily="34" charset="-79"/>
              </a:rPr>
              <a:t>Generative AI (GenAI)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What it is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 A broad category of AI that can 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generate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new content such as text, code, images, music, or video.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Key trait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 Instead of just </a:t>
            </a:r>
            <a:r>
              <a:rPr kumimoji="0" lang="en-SG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analyzing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or classifying data, it 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creates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something new.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Examples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ChatGPT (text)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DALL·E (images)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Watsonx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Code Assistant (code)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Hebrew SmBld" panose="020B0503050203000203" pitchFamily="34" charset="-79"/>
                <a:ea typeface="+mn-ea"/>
                <a:cs typeface="IBM Plex Sans Hebrew SmBld" panose="020B0503050203000203" pitchFamily="34" charset="-79"/>
              </a:rPr>
              <a:t>Foundation Models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What it is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 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Backbone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of GenAI. Large AI models trained on massive, diverse datasets in a self-supervised way.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Purpose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 To serve as a 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general-purpose base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that can be fine-tuned or used directly for various downstream tasks.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Modality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 Can be text, vision, audio, or multimodal.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Examples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GRANITE (IBM)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GPT (OpenAI)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GEMINI (Google)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LLaMA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(Meta)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Claude, Flamingo (</a:t>
            </a:r>
            <a:r>
              <a:rPr kumimoji="0" lang="en-SG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vision+text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MusicLM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(Text to Audio)</a:t>
            </a: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Hebrew SmBld" panose="020B0503050203000203" pitchFamily="34" charset="-79"/>
                <a:ea typeface="+mn-ea"/>
                <a:cs typeface="IBM Plex Sans Hebrew SmBld" panose="020B0503050203000203" pitchFamily="34" charset="-79"/>
              </a:rPr>
              <a:t>Large Language Models (LLMs)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What it is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 A 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subset of foundation models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 focused on </a:t>
            </a: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natural language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.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Specialty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 Trained to understand and generate human-like text.</a:t>
            </a:r>
          </a:p>
          <a:p>
            <a:pPr marL="342900" marR="0" lvl="0" indent="-34290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Examples</a:t>
            </a: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: 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Granite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3.1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8B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Granite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3.2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-</a:t>
            </a: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8B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Llama-3.1-70B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G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/>
                <a:ea typeface="+mn-ea"/>
                <a:cs typeface="+mn-cs"/>
              </a:rPr>
              <a:t>Granite-34B-Code</a:t>
            </a:r>
          </a:p>
          <a:p>
            <a:pPr marL="742950" marR="0" lvl="1" indent="-28575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SG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BDE13B-0362-9A72-A430-15BC34C6FD70}"/>
              </a:ext>
            </a:extLst>
          </p:cNvPr>
          <p:cNvSpPr/>
          <p:nvPr/>
        </p:nvSpPr>
        <p:spPr bwMode="auto">
          <a:xfrm>
            <a:off x="1667773" y="2553419"/>
            <a:ext cx="8252604" cy="1777041"/>
          </a:xfrm>
          <a:prstGeom prst="roundRect">
            <a:avLst/>
          </a:prstGeom>
          <a:solidFill>
            <a:srgbClr val="0F62F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3CD4A-C200-EDB5-270C-6C3CF3CBEC1A}"/>
              </a:ext>
            </a:extLst>
          </p:cNvPr>
          <p:cNvSpPr txBox="1"/>
          <p:nvPr/>
        </p:nvSpPr>
        <p:spPr>
          <a:xfrm>
            <a:off x="3174520" y="2984739"/>
            <a:ext cx="4951562" cy="672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Generative AI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46B26A-7D86-62AF-F67C-ABCF4941FAF4}"/>
              </a:ext>
            </a:extLst>
          </p:cNvPr>
          <p:cNvSpPr/>
          <p:nvPr/>
        </p:nvSpPr>
        <p:spPr bwMode="auto">
          <a:xfrm>
            <a:off x="1667773" y="5218981"/>
            <a:ext cx="8252604" cy="1777041"/>
          </a:xfrm>
          <a:prstGeom prst="roundRect">
            <a:avLst/>
          </a:prstGeom>
          <a:solidFill>
            <a:srgbClr val="82CF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CD6C58-65B6-B382-6AB8-6F1C9BFEBE62}"/>
              </a:ext>
            </a:extLst>
          </p:cNvPr>
          <p:cNvSpPr txBox="1"/>
          <p:nvPr/>
        </p:nvSpPr>
        <p:spPr>
          <a:xfrm>
            <a:off x="2673065" y="5633048"/>
            <a:ext cx="6314536" cy="672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Foundation Models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E4E6A8-3DCD-C6E0-A2B4-8DAF3B9E4F6E}"/>
              </a:ext>
            </a:extLst>
          </p:cNvPr>
          <p:cNvSpPr/>
          <p:nvPr/>
        </p:nvSpPr>
        <p:spPr bwMode="auto">
          <a:xfrm>
            <a:off x="489513" y="8640792"/>
            <a:ext cx="4951562" cy="2677065"/>
          </a:xfrm>
          <a:prstGeom prst="round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6F1622-37E4-8A99-223C-079657DB7340}"/>
              </a:ext>
            </a:extLst>
          </p:cNvPr>
          <p:cNvSpPr txBox="1"/>
          <p:nvPr/>
        </p:nvSpPr>
        <p:spPr>
          <a:xfrm>
            <a:off x="1156963" y="8816621"/>
            <a:ext cx="3616661" cy="1137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IBM Plex Sans Hebrew Text" panose="020B0503050203000203" pitchFamily="34" charset="-79"/>
                <a:ea typeface="+mn-ea"/>
                <a:cs typeface="IBM Plex Sans Hebrew Text" panose="020B0503050203000203" pitchFamily="34" charset="-79"/>
              </a:rPr>
              <a:t>Large </a:t>
            </a:r>
          </a:p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IBM Plex Sans Hebrew Text" panose="020B0503050203000203" pitchFamily="34" charset="-79"/>
                <a:ea typeface="+mn-ea"/>
                <a:cs typeface="IBM Plex Sans Hebrew Text" panose="020B0503050203000203" pitchFamily="34" charset="-79"/>
              </a:rPr>
              <a:t>Language Models </a:t>
            </a:r>
          </a:p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IBM Plex Sans Hebrew Text" panose="020B0503050203000203" pitchFamily="34" charset="-79"/>
                <a:ea typeface="+mn-ea"/>
                <a:cs typeface="IBM Plex Sans Hebrew Text" panose="020B0503050203000203" pitchFamily="34" charset="-79"/>
              </a:rPr>
              <a:t>(LLMs)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69308D-E760-0DA6-5DDF-260F8DF38BB9}"/>
              </a:ext>
            </a:extLst>
          </p:cNvPr>
          <p:cNvSpPr/>
          <p:nvPr/>
        </p:nvSpPr>
        <p:spPr bwMode="auto">
          <a:xfrm>
            <a:off x="6186846" y="8640792"/>
            <a:ext cx="4951562" cy="2677065"/>
          </a:xfrm>
          <a:prstGeom prst="roundRect">
            <a:avLst/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683FE-5B18-6546-2F37-30BCC097040B}"/>
              </a:ext>
            </a:extLst>
          </p:cNvPr>
          <p:cNvSpPr txBox="1"/>
          <p:nvPr/>
        </p:nvSpPr>
        <p:spPr>
          <a:xfrm>
            <a:off x="6854296" y="8702108"/>
            <a:ext cx="3616661" cy="1137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IBM Plex Sans Hebrew Text" panose="020B0503050203000203" pitchFamily="34" charset="-79"/>
                <a:ea typeface="+mn-ea"/>
                <a:cs typeface="IBM Plex Sans Hebrew Text" panose="020B0503050203000203" pitchFamily="34" charset="-79"/>
              </a:rPr>
              <a:t>Other Modalities </a:t>
            </a:r>
          </a:p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IBM Plex Sans Hebrew Text" panose="020B0503050203000203" pitchFamily="34" charset="-79"/>
                <a:ea typeface="+mn-ea"/>
                <a:cs typeface="IBM Plex Sans Hebrew Text" panose="020B0503050203000203" pitchFamily="34" charset="-79"/>
              </a:rPr>
              <a:t>(e.g. image, audio, etc.)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7E8D2E-8372-BB86-A196-A5A0F7DFE057}"/>
              </a:ext>
            </a:extLst>
          </p:cNvPr>
          <p:cNvCxnSpPr>
            <a:stCxn id="8" idx="2"/>
            <a:endCxn id="12" idx="0"/>
          </p:cNvCxnSpPr>
          <p:nvPr/>
        </p:nvCxnSpPr>
        <p:spPr bwMode="auto">
          <a:xfrm>
            <a:off x="5794075" y="4330460"/>
            <a:ext cx="0" cy="88852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6847F69-18D9-0D85-A3CE-07C91FA2887D}"/>
              </a:ext>
            </a:extLst>
          </p:cNvPr>
          <p:cNvCxnSpPr>
            <a:stCxn id="12" idx="2"/>
            <a:endCxn id="14" idx="0"/>
          </p:cNvCxnSpPr>
          <p:nvPr/>
        </p:nvCxnSpPr>
        <p:spPr bwMode="auto">
          <a:xfrm rot="5400000">
            <a:off x="3557300" y="6404017"/>
            <a:ext cx="1644770" cy="2828781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4805297-DCF7-10BF-2D30-CD592DDC1D43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 bwMode="auto">
          <a:xfrm rot="16200000" flipH="1">
            <a:off x="6405966" y="6384131"/>
            <a:ext cx="1644770" cy="28685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hevron 31">
            <a:extLst>
              <a:ext uri="{FF2B5EF4-FFF2-40B4-BE49-F238E27FC236}">
                <a16:creationId xmlns:a16="http://schemas.microsoft.com/office/drawing/2014/main" id="{75916623-8553-453D-35B0-4BF8A1222091}"/>
              </a:ext>
            </a:extLst>
          </p:cNvPr>
          <p:cNvSpPr/>
          <p:nvPr/>
        </p:nvSpPr>
        <p:spPr bwMode="auto">
          <a:xfrm>
            <a:off x="12853358" y="1874332"/>
            <a:ext cx="431321" cy="431321"/>
          </a:xfrm>
          <a:prstGeom prst="chevron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68C9EAAF-9B27-EB70-423C-E61DAA6C73B2}"/>
              </a:ext>
            </a:extLst>
          </p:cNvPr>
          <p:cNvSpPr/>
          <p:nvPr/>
        </p:nvSpPr>
        <p:spPr bwMode="auto">
          <a:xfrm>
            <a:off x="12853358" y="5417387"/>
            <a:ext cx="431321" cy="431321"/>
          </a:xfrm>
          <a:prstGeom prst="chevron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4A4E08EE-4993-9D9D-8754-0A54B7A5DFBB}"/>
              </a:ext>
            </a:extLst>
          </p:cNvPr>
          <p:cNvSpPr/>
          <p:nvPr/>
        </p:nvSpPr>
        <p:spPr bwMode="auto">
          <a:xfrm>
            <a:off x="12853358" y="9908873"/>
            <a:ext cx="431321" cy="431321"/>
          </a:xfrm>
          <a:prstGeom prst="chevron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BF34F0A-2261-7C6C-476C-926D153223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Digital Supply Chain Transformation Team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pic>
        <p:nvPicPr>
          <p:cNvPr id="36" name="Picture 35" descr="IBM 8-bar logo in black">
            <a:extLst>
              <a:ext uri="{FF2B5EF4-FFF2-40B4-BE49-F238E27FC236}">
                <a16:creationId xmlns:a16="http://schemas.microsoft.com/office/drawing/2014/main" id="{A71EB742-ABD2-DC54-524F-CBD4C5A1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8133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02177-6E25-9E88-D1FE-EB4DFF09C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5563BDF-7F7E-00F0-020D-CAC7A1ACF646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GenAI and Data Analysis</a:t>
            </a:r>
            <a:endParaRPr kumimoji="0" lang="zh-CN" altLang="en-US" sz="6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j-ea"/>
              <a:cs typeface="+mj-cs"/>
              <a:sym typeface="IBM Plex Sans Light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60CDA49-C92D-D614-1C6D-ADCAA72776A1}"/>
              </a:ext>
            </a:extLst>
          </p:cNvPr>
          <p:cNvSpPr/>
          <p:nvPr/>
        </p:nvSpPr>
        <p:spPr bwMode="auto">
          <a:xfrm>
            <a:off x="11470644" y="2198737"/>
            <a:ext cx="2536166" cy="6650687"/>
          </a:xfrm>
          <a:prstGeom prst="roundRect">
            <a:avLst>
              <a:gd name="adj" fmla="val 6463"/>
            </a:avLst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E947343-D74E-0071-D8B1-CA037DC11368}"/>
              </a:ext>
            </a:extLst>
          </p:cNvPr>
          <p:cNvSpPr/>
          <p:nvPr/>
        </p:nvSpPr>
        <p:spPr bwMode="auto">
          <a:xfrm>
            <a:off x="14285858" y="2198736"/>
            <a:ext cx="9503605" cy="6650687"/>
          </a:xfrm>
          <a:prstGeom prst="roundRect">
            <a:avLst>
              <a:gd name="adj" fmla="val 3350"/>
            </a:avLst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5493C-0208-DEA3-B8D4-E6B79B3191D7}"/>
              </a:ext>
            </a:extLst>
          </p:cNvPr>
          <p:cNvSpPr txBox="1"/>
          <p:nvPr/>
        </p:nvSpPr>
        <p:spPr>
          <a:xfrm>
            <a:off x="11643172" y="2413917"/>
            <a:ext cx="2191109" cy="569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1800" dirty="0"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GenAI Platform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74353A-C7E0-0B08-F5ED-B64370EBBE20}"/>
              </a:ext>
            </a:extLst>
          </p:cNvPr>
          <p:cNvSpPr/>
          <p:nvPr/>
        </p:nvSpPr>
        <p:spPr bwMode="auto">
          <a:xfrm>
            <a:off x="11709563" y="2898478"/>
            <a:ext cx="2018581" cy="2598227"/>
          </a:xfrm>
          <a:prstGeom prst="roundRect">
            <a:avLst>
              <a:gd name="adj" fmla="val 8120"/>
            </a:avLst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0D3076E-CD2D-58AB-15B5-1619B5E72DDA}"/>
              </a:ext>
            </a:extLst>
          </p:cNvPr>
          <p:cNvSpPr/>
          <p:nvPr/>
        </p:nvSpPr>
        <p:spPr bwMode="auto">
          <a:xfrm>
            <a:off x="11709562" y="5817960"/>
            <a:ext cx="2018581" cy="2710211"/>
          </a:xfrm>
          <a:prstGeom prst="roundRect">
            <a:avLst>
              <a:gd name="adj" fmla="val 8120"/>
            </a:avLst>
          </a:prstGeom>
          <a:solidFill>
            <a:srgbClr val="82CF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7784576-1C4F-793B-B7BD-D5F2C3759E3F}"/>
              </a:ext>
            </a:extLst>
          </p:cNvPr>
          <p:cNvSpPr/>
          <p:nvPr/>
        </p:nvSpPr>
        <p:spPr bwMode="auto">
          <a:xfrm>
            <a:off x="15340638" y="2898478"/>
            <a:ext cx="1595975" cy="5490767"/>
          </a:xfrm>
          <a:prstGeom prst="roundRect">
            <a:avLst>
              <a:gd name="adj" fmla="val 8120"/>
            </a:avLst>
          </a:prstGeom>
          <a:solidFill>
            <a:srgbClr val="BAE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02BEFE6-7416-D5C4-7113-54BF24542265}"/>
              </a:ext>
            </a:extLst>
          </p:cNvPr>
          <p:cNvSpPr/>
          <p:nvPr/>
        </p:nvSpPr>
        <p:spPr bwMode="auto">
          <a:xfrm>
            <a:off x="19116133" y="2856465"/>
            <a:ext cx="4364966" cy="2339490"/>
          </a:xfrm>
          <a:prstGeom prst="roundRect">
            <a:avLst>
              <a:gd name="adj" fmla="val 8120"/>
            </a:avLst>
          </a:prstGeom>
          <a:solidFill>
            <a:srgbClr val="BAE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837688D-DCDB-166B-2531-22ACB0FE3396}"/>
              </a:ext>
            </a:extLst>
          </p:cNvPr>
          <p:cNvSpPr/>
          <p:nvPr/>
        </p:nvSpPr>
        <p:spPr bwMode="auto">
          <a:xfrm>
            <a:off x="20056583" y="5616684"/>
            <a:ext cx="2613805" cy="1885759"/>
          </a:xfrm>
          <a:prstGeom prst="roundRect">
            <a:avLst>
              <a:gd name="adj" fmla="val 8120"/>
            </a:avLst>
          </a:prstGeom>
          <a:solidFill>
            <a:srgbClr val="BAE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BC60C5E-E630-656E-2CD4-B8DDEE44D7E2}"/>
              </a:ext>
            </a:extLst>
          </p:cNvPr>
          <p:cNvSpPr/>
          <p:nvPr/>
        </p:nvSpPr>
        <p:spPr bwMode="auto">
          <a:xfrm>
            <a:off x="17698892" y="6559563"/>
            <a:ext cx="1883694" cy="1026134"/>
          </a:xfrm>
          <a:prstGeom prst="roundRect">
            <a:avLst>
              <a:gd name="adj" fmla="val 8120"/>
            </a:avLst>
          </a:prstGeom>
          <a:solidFill>
            <a:srgbClr val="BAE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BFEFB9-3E8B-2903-CE84-73E4B162137F}"/>
              </a:ext>
            </a:extLst>
          </p:cNvPr>
          <p:cNvSpPr txBox="1"/>
          <p:nvPr/>
        </p:nvSpPr>
        <p:spPr>
          <a:xfrm>
            <a:off x="18020579" y="2413917"/>
            <a:ext cx="2191109" cy="569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1800" dirty="0"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Behind the Scenes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0025DD-CFE2-F445-C57B-D827DDAE2BE1}"/>
              </a:ext>
            </a:extLst>
          </p:cNvPr>
          <p:cNvSpPr txBox="1"/>
          <p:nvPr/>
        </p:nvSpPr>
        <p:spPr>
          <a:xfrm>
            <a:off x="11852188" y="3561212"/>
            <a:ext cx="1670903" cy="1749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1800" dirty="0"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Prompt</a:t>
            </a:r>
          </a:p>
          <a:p>
            <a:pPr algn="ctr" defTabSz="2438400">
              <a:buSzPct val="100000"/>
            </a:pPr>
            <a:endParaRPr lang="en-US" sz="2000" dirty="0">
              <a:cs typeface="Arial" panose="020B0604020202020204" pitchFamily="34" charset="0"/>
            </a:endParaRPr>
          </a:p>
          <a:p>
            <a:pPr algn="ctr" defTabSz="2438400">
              <a:buSzPct val="100000"/>
            </a:pPr>
            <a:r>
              <a:rPr lang="en-US" sz="1600" dirty="0">
                <a:cs typeface="Arial" panose="020B0604020202020204" pitchFamily="34" charset="0"/>
              </a:rPr>
              <a:t>Text</a:t>
            </a:r>
          </a:p>
          <a:p>
            <a:pPr algn="ctr" defTabSz="2438400">
              <a:buSzPct val="100000"/>
            </a:pPr>
            <a:r>
              <a:rPr lang="en-US" sz="1600" dirty="0">
                <a:cs typeface="Arial" panose="020B0604020202020204" pitchFamily="34" charset="0"/>
              </a:rPr>
              <a:t>Document</a:t>
            </a:r>
          </a:p>
          <a:p>
            <a:pPr algn="ctr" defTabSz="2438400">
              <a:buSzPct val="100000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Image</a:t>
            </a:r>
          </a:p>
          <a:p>
            <a:pPr algn="ctr" defTabSz="2438400">
              <a:buSzPct val="100000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Video</a:t>
            </a:r>
          </a:p>
          <a:p>
            <a:pPr algn="ctr" defTabSz="2438400">
              <a:buSzPct val="100000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Audio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7399C2-E938-757F-4B86-A74600581437}"/>
              </a:ext>
            </a:extLst>
          </p:cNvPr>
          <p:cNvSpPr txBox="1"/>
          <p:nvPr/>
        </p:nvSpPr>
        <p:spPr>
          <a:xfrm>
            <a:off x="11883400" y="7108056"/>
            <a:ext cx="1670903" cy="76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1800" dirty="0"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Response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IBM Plex Sans Hebrew Medm" panose="020B0503050203000203" pitchFamily="34" charset="-79"/>
              <a:cs typeface="IBM Plex Sans Hebrew Medm" panose="020B0503050203000203" pitchFamily="34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1BAFB6-BF7C-703A-AEF2-497A9ABBB5F6}"/>
              </a:ext>
            </a:extLst>
          </p:cNvPr>
          <p:cNvSpPr txBox="1"/>
          <p:nvPr/>
        </p:nvSpPr>
        <p:spPr>
          <a:xfrm>
            <a:off x="15303173" y="5619172"/>
            <a:ext cx="1670903" cy="76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1600" dirty="0"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Responsible </a:t>
            </a:r>
          </a:p>
          <a:p>
            <a:pPr algn="ctr" defTabSz="2438400">
              <a:buSzPct val="100000"/>
            </a:pPr>
            <a:r>
              <a:rPr lang="en-US" sz="1600" dirty="0"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AI &amp; Safety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IBM Plex Sans Hebrew Medm" panose="020B0503050203000203" pitchFamily="34" charset="-79"/>
              <a:cs typeface="IBM Plex Sans Hebrew Medm" panose="020B0503050203000203" pitchFamily="34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4CA783-8AA3-CBB0-BD1F-FFB883986218}"/>
              </a:ext>
            </a:extLst>
          </p:cNvPr>
          <p:cNvSpPr txBox="1"/>
          <p:nvPr/>
        </p:nvSpPr>
        <p:spPr>
          <a:xfrm>
            <a:off x="19657256" y="3004645"/>
            <a:ext cx="3282718" cy="76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1600" dirty="0"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Foundation Models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IBM Plex Sans Hebrew Medm" panose="020B0503050203000203" pitchFamily="34" charset="-79"/>
              <a:cs typeface="IBM Plex Sans Hebrew Medm" panose="020B0503050203000203" pitchFamily="34" charset="-79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29E85BF-5E7C-9A4A-E12A-5822BF32A190}"/>
              </a:ext>
            </a:extLst>
          </p:cNvPr>
          <p:cNvSpPr/>
          <p:nvPr/>
        </p:nvSpPr>
        <p:spPr bwMode="auto">
          <a:xfrm>
            <a:off x="19346382" y="3562070"/>
            <a:ext cx="1872411" cy="569344"/>
          </a:xfrm>
          <a:prstGeom prst="roundRect">
            <a:avLst>
              <a:gd name="adj" fmla="val 32276"/>
            </a:avLst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IBM Models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56EB59-D963-B7C5-871D-8E212CEDB512}"/>
              </a:ext>
            </a:extLst>
          </p:cNvPr>
          <p:cNvSpPr/>
          <p:nvPr/>
        </p:nvSpPr>
        <p:spPr bwMode="auto">
          <a:xfrm>
            <a:off x="21388268" y="3562070"/>
            <a:ext cx="1872411" cy="569344"/>
          </a:xfrm>
          <a:prstGeom prst="roundRect">
            <a:avLst>
              <a:gd name="adj" fmla="val 32276"/>
            </a:avLst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Open Models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0A3143-969C-C9C6-1954-65B6391DBC52}"/>
              </a:ext>
            </a:extLst>
          </p:cNvPr>
          <p:cNvSpPr/>
          <p:nvPr/>
        </p:nvSpPr>
        <p:spPr bwMode="auto">
          <a:xfrm>
            <a:off x="19356353" y="4414039"/>
            <a:ext cx="1872411" cy="569344"/>
          </a:xfrm>
          <a:prstGeom prst="roundRect">
            <a:avLst>
              <a:gd name="adj" fmla="val 32276"/>
            </a:avLst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Partner Models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F841469-D597-86D4-2C9A-0A5A145B01C8}"/>
              </a:ext>
            </a:extLst>
          </p:cNvPr>
          <p:cNvSpPr/>
          <p:nvPr/>
        </p:nvSpPr>
        <p:spPr bwMode="auto">
          <a:xfrm>
            <a:off x="21388267" y="4379012"/>
            <a:ext cx="1872411" cy="569344"/>
          </a:xfrm>
          <a:prstGeom prst="roundRect">
            <a:avLst>
              <a:gd name="adj" fmla="val 32276"/>
            </a:avLst>
          </a:prstGeom>
          <a:solidFill>
            <a:srgbClr val="E5F6FF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</a:rPr>
              <a:t>Etc.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E2D9F5-643A-09EF-A102-C1C8E1F83B80}"/>
              </a:ext>
            </a:extLst>
          </p:cNvPr>
          <p:cNvSpPr txBox="1"/>
          <p:nvPr/>
        </p:nvSpPr>
        <p:spPr>
          <a:xfrm>
            <a:off x="17827581" y="7202211"/>
            <a:ext cx="1670903" cy="76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1600" dirty="0"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Citation Check</a:t>
            </a:r>
            <a:endParaRPr lang="en-US" sz="1200" dirty="0">
              <a:solidFill>
                <a:schemeClr val="bg1">
                  <a:lumMod val="75000"/>
                </a:schemeClr>
              </a:solidFill>
              <a:latin typeface="IBM Plex Sans Hebrew Medm" panose="020B0503050203000203" pitchFamily="34" charset="-79"/>
              <a:cs typeface="IBM Plex Sans Hebrew Medm" panose="020B0503050203000203" pitchFamily="34" charset="-79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FA825F-69CB-AFD9-6C48-8F50C499A3E4}"/>
              </a:ext>
            </a:extLst>
          </p:cNvPr>
          <p:cNvSpPr txBox="1"/>
          <p:nvPr/>
        </p:nvSpPr>
        <p:spPr>
          <a:xfrm>
            <a:off x="20528033" y="6559563"/>
            <a:ext cx="1670903" cy="766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1600" dirty="0"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RAG</a:t>
            </a:r>
          </a:p>
          <a:p>
            <a:pPr algn="ctr" defTabSz="2438400">
              <a:buSzPct val="100000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IBM Plex Sans Hebrew Medm" panose="020B0503050203000203" pitchFamily="34" charset="-79"/>
              </a:rPr>
              <a:t>(optional)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cs typeface="IBM Plex Sans Hebrew Medm" panose="020B0503050203000203" pitchFamily="34" charset="-79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A9736E-A5C8-C8E5-4900-E51212DCE5E2}"/>
              </a:ext>
            </a:extLst>
          </p:cNvPr>
          <p:cNvCxnSpPr>
            <a:cxnSpLocks/>
          </p:cNvCxnSpPr>
          <p:nvPr/>
        </p:nvCxnSpPr>
        <p:spPr bwMode="auto">
          <a:xfrm>
            <a:off x="13728143" y="4458680"/>
            <a:ext cx="161249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E9323DA-79FC-B772-F484-02AA7D2FCDAD}"/>
              </a:ext>
            </a:extLst>
          </p:cNvPr>
          <p:cNvCxnSpPr>
            <a:cxnSpLocks/>
          </p:cNvCxnSpPr>
          <p:nvPr/>
        </p:nvCxnSpPr>
        <p:spPr bwMode="auto">
          <a:xfrm>
            <a:off x="16936613" y="4494908"/>
            <a:ext cx="217952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17AB0FD-1154-C49F-2989-E97407FB48BF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>
            <a:off x="21298616" y="5195955"/>
            <a:ext cx="0" cy="39950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476399-04F9-7932-8D81-D11CDBE9385E}"/>
              </a:ext>
            </a:extLst>
          </p:cNvPr>
          <p:cNvCxnSpPr>
            <a:cxnSpLocks/>
          </p:cNvCxnSpPr>
          <p:nvPr/>
        </p:nvCxnSpPr>
        <p:spPr bwMode="auto">
          <a:xfrm flipH="1">
            <a:off x="19571468" y="7115341"/>
            <a:ext cx="48511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799093A-574B-315A-04D6-785C9B22ED87}"/>
              </a:ext>
            </a:extLst>
          </p:cNvPr>
          <p:cNvCxnSpPr>
            <a:cxnSpLocks/>
          </p:cNvCxnSpPr>
          <p:nvPr/>
        </p:nvCxnSpPr>
        <p:spPr bwMode="auto">
          <a:xfrm flipH="1">
            <a:off x="16974076" y="7115341"/>
            <a:ext cx="724816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2C16CFC-69EF-B9E5-6B52-FCE624CD5CC5}"/>
              </a:ext>
            </a:extLst>
          </p:cNvPr>
          <p:cNvCxnSpPr>
            <a:cxnSpLocks/>
          </p:cNvCxnSpPr>
          <p:nvPr/>
        </p:nvCxnSpPr>
        <p:spPr bwMode="auto">
          <a:xfrm flipH="1">
            <a:off x="13728143" y="7115341"/>
            <a:ext cx="157503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3" name="Picture 5122">
            <a:extLst>
              <a:ext uri="{FF2B5EF4-FFF2-40B4-BE49-F238E27FC236}">
                <a16:creationId xmlns:a16="http://schemas.microsoft.com/office/drawing/2014/main" id="{48767934-3FBD-2CF7-8599-E7CCB762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57317" y="3037330"/>
            <a:ext cx="562817" cy="562817"/>
          </a:xfrm>
          <a:prstGeom prst="rect">
            <a:avLst/>
          </a:prstGeom>
        </p:spPr>
      </p:pic>
      <p:pic>
        <p:nvPicPr>
          <p:cNvPr id="5125" name="Picture 5124">
            <a:extLst>
              <a:ext uri="{FF2B5EF4-FFF2-40B4-BE49-F238E27FC236}">
                <a16:creationId xmlns:a16="http://schemas.microsoft.com/office/drawing/2014/main" id="{58266121-BA08-E514-776C-B903A0BFB1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815054" y="2919648"/>
            <a:ext cx="483058" cy="483058"/>
          </a:xfrm>
          <a:prstGeom prst="rect">
            <a:avLst/>
          </a:prstGeom>
        </p:spPr>
      </p:pic>
      <p:pic>
        <p:nvPicPr>
          <p:cNvPr id="5127" name="Picture 5126">
            <a:extLst>
              <a:ext uri="{FF2B5EF4-FFF2-40B4-BE49-F238E27FC236}">
                <a16:creationId xmlns:a16="http://schemas.microsoft.com/office/drawing/2014/main" id="{F305AB7F-2CDD-EF2C-6821-5A893E47A7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83974" y="5847759"/>
            <a:ext cx="690577" cy="690577"/>
          </a:xfrm>
          <a:prstGeom prst="rect">
            <a:avLst/>
          </a:prstGeom>
        </p:spPr>
      </p:pic>
      <p:pic>
        <p:nvPicPr>
          <p:cNvPr id="5128" name="Picture 5127">
            <a:extLst>
              <a:ext uri="{FF2B5EF4-FFF2-40B4-BE49-F238E27FC236}">
                <a16:creationId xmlns:a16="http://schemas.microsoft.com/office/drawing/2014/main" id="{A4C701F0-9CC3-6637-D0C6-0838BC144A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661076" y="4429280"/>
            <a:ext cx="966426" cy="966426"/>
          </a:xfrm>
          <a:prstGeom prst="rect">
            <a:avLst/>
          </a:prstGeom>
        </p:spPr>
      </p:pic>
      <p:pic>
        <p:nvPicPr>
          <p:cNvPr id="5129" name="Picture 5128">
            <a:extLst>
              <a:ext uri="{FF2B5EF4-FFF2-40B4-BE49-F238E27FC236}">
                <a16:creationId xmlns:a16="http://schemas.microsoft.com/office/drawing/2014/main" id="{A51E0BE6-807F-2090-3732-F61FFB5ABD3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423143" y="6628252"/>
            <a:ext cx="529928" cy="529928"/>
          </a:xfrm>
          <a:prstGeom prst="rect">
            <a:avLst/>
          </a:prstGeom>
        </p:spPr>
      </p:pic>
      <p:pic>
        <p:nvPicPr>
          <p:cNvPr id="5131" name="Picture 5130">
            <a:extLst>
              <a:ext uri="{FF2B5EF4-FFF2-40B4-BE49-F238E27FC236}">
                <a16:creationId xmlns:a16="http://schemas.microsoft.com/office/drawing/2014/main" id="{E1446783-4509-67F9-534D-20551A13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406230" y="6369572"/>
            <a:ext cx="562817" cy="562817"/>
          </a:xfrm>
          <a:prstGeom prst="rect">
            <a:avLst/>
          </a:prstGeom>
        </p:spPr>
      </p:pic>
      <p:sp>
        <p:nvSpPr>
          <p:cNvPr id="5134" name="Rounded Rectangle 5133">
            <a:extLst>
              <a:ext uri="{FF2B5EF4-FFF2-40B4-BE49-F238E27FC236}">
                <a16:creationId xmlns:a16="http://schemas.microsoft.com/office/drawing/2014/main" id="{A6155B5B-13FB-8984-AEBE-E36F8747FAA7}"/>
              </a:ext>
            </a:extLst>
          </p:cNvPr>
          <p:cNvSpPr/>
          <p:nvPr/>
        </p:nvSpPr>
        <p:spPr bwMode="auto">
          <a:xfrm>
            <a:off x="11470644" y="8956916"/>
            <a:ext cx="12318819" cy="3472333"/>
          </a:xfrm>
          <a:prstGeom prst="roundRect">
            <a:avLst>
              <a:gd name="adj" fmla="val 5192"/>
            </a:avLst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135" name="TextBox 5134">
            <a:extLst>
              <a:ext uri="{FF2B5EF4-FFF2-40B4-BE49-F238E27FC236}">
                <a16:creationId xmlns:a16="http://schemas.microsoft.com/office/drawing/2014/main" id="{600FABEB-EDC1-3F18-B9DF-9931B741F76B}"/>
              </a:ext>
            </a:extLst>
          </p:cNvPr>
          <p:cNvSpPr txBox="1"/>
          <p:nvPr/>
        </p:nvSpPr>
        <p:spPr>
          <a:xfrm>
            <a:off x="11643172" y="9114070"/>
            <a:ext cx="11837927" cy="317009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sz="2000" b="1" i="1" dirty="0"/>
              <a:t>Note: </a:t>
            </a:r>
          </a:p>
          <a:p>
            <a:pPr>
              <a:buNone/>
            </a:pPr>
            <a:r>
              <a:rPr lang="en-SG" sz="2000" b="1" i="1" dirty="0"/>
              <a:t>RAG</a:t>
            </a:r>
            <a:r>
              <a:rPr lang="en-SG" sz="2000" i="1" dirty="0"/>
              <a:t> stands for </a:t>
            </a:r>
            <a:r>
              <a:rPr lang="en-SG" sz="2000" b="1" i="1" dirty="0"/>
              <a:t>Retrieval-Augmented Generation</a:t>
            </a:r>
            <a:r>
              <a:rPr lang="en-SG" sz="2000" i="1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i="1" dirty="0"/>
              <a:t>What It Is:</a:t>
            </a:r>
          </a:p>
          <a:p>
            <a:pPr marL="1257588" lvl="1" indent="-342900">
              <a:buFont typeface="Arial" panose="020B0604020202020204" pitchFamily="34" charset="0"/>
              <a:buChar char="•"/>
            </a:pPr>
            <a:r>
              <a:rPr lang="en-SG" sz="2000" i="1" dirty="0"/>
              <a:t>RAG is an AI technique that </a:t>
            </a:r>
            <a:r>
              <a:rPr lang="en-SG" sz="2000" b="1" i="1" dirty="0"/>
              <a:t>combines retrieval (search) and generation (LLM)</a:t>
            </a:r>
            <a:r>
              <a:rPr lang="en-SG" sz="2000" i="1" dirty="0"/>
              <a:t> to produce more accurate, grounded responses.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b="1" i="1" dirty="0"/>
              <a:t>How It Works (Simplified):</a:t>
            </a:r>
          </a:p>
          <a:p>
            <a:pPr marL="1371888" lvl="1" indent="-457200">
              <a:buFont typeface="+mj-lt"/>
              <a:buAutoNum type="arabicPeriod"/>
            </a:pPr>
            <a:r>
              <a:rPr lang="en-SG" sz="2000" b="1" i="1" dirty="0"/>
              <a:t>Retrieve</a:t>
            </a:r>
            <a:r>
              <a:rPr lang="en-SG" sz="2000" i="1" dirty="0"/>
              <a:t>: Search a knowledge base (documents, database, etc.) for relevant context based on the user's question.</a:t>
            </a:r>
          </a:p>
          <a:p>
            <a:pPr marL="1371888" lvl="1" indent="-457200">
              <a:buFont typeface="+mj-lt"/>
              <a:buAutoNum type="arabicPeriod"/>
            </a:pPr>
            <a:r>
              <a:rPr lang="en-SG" sz="2000" b="1" i="1" dirty="0"/>
              <a:t>Augment</a:t>
            </a:r>
            <a:r>
              <a:rPr lang="en-SG" sz="2000" i="1" dirty="0"/>
              <a:t>: Feed the retrieved information into the prompt.</a:t>
            </a:r>
          </a:p>
          <a:p>
            <a:pPr marL="1371888" lvl="1" indent="-457200">
              <a:buFont typeface="+mj-lt"/>
              <a:buAutoNum type="arabicPeriod"/>
            </a:pPr>
            <a:r>
              <a:rPr lang="en-SG" sz="2000" b="1" i="1" dirty="0"/>
              <a:t>Generate</a:t>
            </a:r>
            <a:r>
              <a:rPr lang="en-SG" sz="2000" i="1" dirty="0"/>
              <a:t>: The LLM uses this context to generate a high-quality, informed answer.</a:t>
            </a:r>
          </a:p>
        </p:txBody>
      </p:sp>
      <p:sp>
        <p:nvSpPr>
          <p:cNvPr id="5136" name="Footer Placeholder 5135">
            <a:extLst>
              <a:ext uri="{FF2B5EF4-FFF2-40B4-BE49-F238E27FC236}">
                <a16:creationId xmlns:a16="http://schemas.microsoft.com/office/drawing/2014/main" id="{2BA3918C-C5BF-06D0-1BC4-FA64969FFC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pic>
        <p:nvPicPr>
          <p:cNvPr id="5137" name="Picture 5136" descr="IBM 8-bar logo in black">
            <a:extLst>
              <a:ext uri="{FF2B5EF4-FFF2-40B4-BE49-F238E27FC236}">
                <a16:creationId xmlns:a16="http://schemas.microsoft.com/office/drawing/2014/main" id="{A625C35F-2327-A53F-8447-6B62B1039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sp>
        <p:nvSpPr>
          <p:cNvPr id="5171" name="Rectangle 5170">
            <a:extLst>
              <a:ext uri="{FF2B5EF4-FFF2-40B4-BE49-F238E27FC236}">
                <a16:creationId xmlns:a16="http://schemas.microsoft.com/office/drawing/2014/main" id="{E81C795E-3E4D-241C-A7F7-A1244E9D06DC}"/>
              </a:ext>
            </a:extLst>
          </p:cNvPr>
          <p:cNvSpPr/>
          <p:nvPr/>
        </p:nvSpPr>
        <p:spPr bwMode="auto">
          <a:xfrm rot="5400000">
            <a:off x="3620240" y="1606958"/>
            <a:ext cx="5030892" cy="6339358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defTabSz="457109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172" name="Rectangle 5171">
            <a:extLst>
              <a:ext uri="{FF2B5EF4-FFF2-40B4-BE49-F238E27FC236}">
                <a16:creationId xmlns:a16="http://schemas.microsoft.com/office/drawing/2014/main" id="{0F031699-2414-AFC7-22C6-E64EB9E77302}"/>
              </a:ext>
            </a:extLst>
          </p:cNvPr>
          <p:cNvSpPr/>
          <p:nvPr/>
        </p:nvSpPr>
        <p:spPr bwMode="auto">
          <a:xfrm>
            <a:off x="2966007" y="2263970"/>
            <a:ext cx="6339358" cy="461459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defTabSz="457109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173" name="TextBox 5172">
            <a:extLst>
              <a:ext uri="{FF2B5EF4-FFF2-40B4-BE49-F238E27FC236}">
                <a16:creationId xmlns:a16="http://schemas.microsoft.com/office/drawing/2014/main" id="{8CFC2460-D9D3-BDDA-36B1-15C7FF71D249}"/>
              </a:ext>
            </a:extLst>
          </p:cNvPr>
          <p:cNvSpPr txBox="1"/>
          <p:nvPr/>
        </p:nvSpPr>
        <p:spPr>
          <a:xfrm>
            <a:off x="4045535" y="2349038"/>
            <a:ext cx="4107130" cy="377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1218956">
              <a:buSzPct val="100000"/>
            </a:pPr>
            <a:r>
              <a:rPr lang="en-US" sz="2000" dirty="0">
                <a:solidFill>
                  <a:srgbClr val="FFFFFF"/>
                </a:solidFill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Automated Data Analysis</a:t>
            </a:r>
          </a:p>
        </p:txBody>
      </p:sp>
      <p:sp>
        <p:nvSpPr>
          <p:cNvPr id="5190" name="TextBox 5189">
            <a:extLst>
              <a:ext uri="{FF2B5EF4-FFF2-40B4-BE49-F238E27FC236}">
                <a16:creationId xmlns:a16="http://schemas.microsoft.com/office/drawing/2014/main" id="{A6DFA875-B647-9631-26E6-4983AC314E46}"/>
              </a:ext>
            </a:extLst>
          </p:cNvPr>
          <p:cNvSpPr txBox="1"/>
          <p:nvPr/>
        </p:nvSpPr>
        <p:spPr>
          <a:xfrm>
            <a:off x="4148055" y="2882765"/>
            <a:ext cx="4245128" cy="35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1218956">
              <a:buSzPct val="100000"/>
            </a:pPr>
            <a:r>
              <a:rPr lang="en-US" sz="1800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Structured Data </a:t>
            </a:r>
          </a:p>
          <a:p>
            <a:pPr algn="ctr" defTabSz="1218956">
              <a:buSzPct val="100000"/>
            </a:pPr>
            <a:r>
              <a:rPr lang="en-US" sz="1800" dirty="0">
                <a:solidFill>
                  <a:srgbClr val="000000"/>
                </a:solidFill>
                <a:latin typeface="IBM Plex Sans Light"/>
                <a:cs typeface="Arial" panose="020B0604020202020204" pitchFamily="34" charset="0"/>
              </a:rPr>
              <a:t>(structured, predetermined insights)</a:t>
            </a:r>
          </a:p>
        </p:txBody>
      </p:sp>
      <p:pic>
        <p:nvPicPr>
          <p:cNvPr id="5191" name="Picture 6" descr="Virtual assistant - Free communications icons">
            <a:extLst>
              <a:ext uri="{FF2B5EF4-FFF2-40B4-BE49-F238E27FC236}">
                <a16:creationId xmlns:a16="http://schemas.microsoft.com/office/drawing/2014/main" id="{FFBD11AA-D7AD-6227-B0C0-DB92CC8D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51" y="6826075"/>
            <a:ext cx="1250418" cy="12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92" name="Rectangle 5191">
            <a:extLst>
              <a:ext uri="{FF2B5EF4-FFF2-40B4-BE49-F238E27FC236}">
                <a16:creationId xmlns:a16="http://schemas.microsoft.com/office/drawing/2014/main" id="{9B5C19E8-4DB2-915F-374D-8EB999BC9008}"/>
              </a:ext>
            </a:extLst>
          </p:cNvPr>
          <p:cNvSpPr/>
          <p:nvPr/>
        </p:nvSpPr>
        <p:spPr bwMode="auto">
          <a:xfrm rot="5400000">
            <a:off x="4567550" y="7292822"/>
            <a:ext cx="3181214" cy="6294418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defTabSz="457109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193" name="Rectangle 5192">
            <a:extLst>
              <a:ext uri="{FF2B5EF4-FFF2-40B4-BE49-F238E27FC236}">
                <a16:creationId xmlns:a16="http://schemas.microsoft.com/office/drawing/2014/main" id="{515B2A1D-E9C4-CBDE-2968-D01B96FC6972}"/>
              </a:ext>
            </a:extLst>
          </p:cNvPr>
          <p:cNvSpPr/>
          <p:nvPr/>
        </p:nvSpPr>
        <p:spPr bwMode="auto">
          <a:xfrm>
            <a:off x="3010950" y="8862223"/>
            <a:ext cx="6294415" cy="41982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defTabSz="457109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194" name="TextBox 5193">
            <a:extLst>
              <a:ext uri="{FF2B5EF4-FFF2-40B4-BE49-F238E27FC236}">
                <a16:creationId xmlns:a16="http://schemas.microsoft.com/office/drawing/2014/main" id="{1E8F197D-C9E3-8B8B-308D-D4171F1DF88D}"/>
              </a:ext>
            </a:extLst>
          </p:cNvPr>
          <p:cNvSpPr txBox="1"/>
          <p:nvPr/>
        </p:nvSpPr>
        <p:spPr>
          <a:xfrm>
            <a:off x="5176226" y="8916666"/>
            <a:ext cx="1957840" cy="34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1218956"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IBM Plex Sans Hebrew Medm" panose="020B0503050203000203" pitchFamily="34" charset="-79"/>
                <a:cs typeface="IBM Plex Sans Hebrew Medm" panose="020B0503050203000203" pitchFamily="34" charset="-79"/>
              </a:rPr>
              <a:t>Scripted AI</a:t>
            </a:r>
          </a:p>
        </p:txBody>
      </p:sp>
      <p:sp>
        <p:nvSpPr>
          <p:cNvPr id="5201" name="TextBox 5200">
            <a:extLst>
              <a:ext uri="{FF2B5EF4-FFF2-40B4-BE49-F238E27FC236}">
                <a16:creationId xmlns:a16="http://schemas.microsoft.com/office/drawing/2014/main" id="{C15AB149-2658-E65E-ED59-80778F4B149E}"/>
              </a:ext>
            </a:extLst>
          </p:cNvPr>
          <p:cNvSpPr txBox="1"/>
          <p:nvPr/>
        </p:nvSpPr>
        <p:spPr>
          <a:xfrm>
            <a:off x="4320062" y="9508084"/>
            <a:ext cx="3603074" cy="389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1800" dirty="0">
                <a:cs typeface="Arial" panose="020B0604020202020204" pitchFamily="34" charset="0"/>
              </a:rPr>
              <a:t>Predefined Data Analysis</a:t>
            </a:r>
          </a:p>
        </p:txBody>
      </p:sp>
      <p:cxnSp>
        <p:nvCxnSpPr>
          <p:cNvPr id="5202" name="Elbow Connector 5201">
            <a:extLst>
              <a:ext uri="{FF2B5EF4-FFF2-40B4-BE49-F238E27FC236}">
                <a16:creationId xmlns:a16="http://schemas.microsoft.com/office/drawing/2014/main" id="{F9CB8677-775F-0B0C-8A29-5493C1DFF327}"/>
              </a:ext>
            </a:extLst>
          </p:cNvPr>
          <p:cNvCxnSpPr>
            <a:cxnSpLocks/>
            <a:stCxn id="5191" idx="3"/>
            <a:endCxn id="5192" idx="2"/>
          </p:cNvCxnSpPr>
          <p:nvPr/>
        </p:nvCxnSpPr>
        <p:spPr bwMode="auto">
          <a:xfrm>
            <a:off x="1874269" y="7451284"/>
            <a:ext cx="1136679" cy="2988747"/>
          </a:xfrm>
          <a:prstGeom prst="bentConnector3">
            <a:avLst>
              <a:gd name="adj1" fmla="val 48423"/>
            </a:avLst>
          </a:prstGeom>
          <a:ln w="9525"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03" name="Elbow Connector 5202">
            <a:extLst>
              <a:ext uri="{FF2B5EF4-FFF2-40B4-BE49-F238E27FC236}">
                <a16:creationId xmlns:a16="http://schemas.microsoft.com/office/drawing/2014/main" id="{5C646D80-63BB-8F80-CE4C-9CFAADE816A6}"/>
              </a:ext>
            </a:extLst>
          </p:cNvPr>
          <p:cNvCxnSpPr>
            <a:cxnSpLocks/>
            <a:stCxn id="5191" idx="3"/>
            <a:endCxn id="5171" idx="2"/>
          </p:cNvCxnSpPr>
          <p:nvPr/>
        </p:nvCxnSpPr>
        <p:spPr bwMode="auto">
          <a:xfrm flipV="1">
            <a:off x="1874269" y="4776637"/>
            <a:ext cx="1091738" cy="2674647"/>
          </a:xfrm>
          <a:prstGeom prst="bentConnector3">
            <a:avLst>
              <a:gd name="adj1" fmla="val 50000"/>
            </a:avLst>
          </a:prstGeom>
          <a:ln w="9525"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08" name="Rectangle 5207">
            <a:extLst>
              <a:ext uri="{FF2B5EF4-FFF2-40B4-BE49-F238E27FC236}">
                <a16:creationId xmlns:a16="http://schemas.microsoft.com/office/drawing/2014/main" id="{AF62E63A-7452-6C31-CF97-C6EE71289F76}"/>
              </a:ext>
            </a:extLst>
          </p:cNvPr>
          <p:cNvSpPr/>
          <p:nvPr/>
        </p:nvSpPr>
        <p:spPr bwMode="auto">
          <a:xfrm>
            <a:off x="3272236" y="3592496"/>
            <a:ext cx="5653729" cy="461459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09" name="Rectangle 5208">
            <a:extLst>
              <a:ext uri="{FF2B5EF4-FFF2-40B4-BE49-F238E27FC236}">
                <a16:creationId xmlns:a16="http://schemas.microsoft.com/office/drawing/2014/main" id="{CA4CD26B-06CC-FA3A-CBC5-659A80D3F5C4}"/>
              </a:ext>
            </a:extLst>
          </p:cNvPr>
          <p:cNvSpPr/>
          <p:nvPr/>
        </p:nvSpPr>
        <p:spPr bwMode="auto">
          <a:xfrm flipH="1">
            <a:off x="3278514" y="3592496"/>
            <a:ext cx="45719" cy="46145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10" name="TextBox 5209">
            <a:extLst>
              <a:ext uri="{FF2B5EF4-FFF2-40B4-BE49-F238E27FC236}">
                <a16:creationId xmlns:a16="http://schemas.microsoft.com/office/drawing/2014/main" id="{D082752B-7FCC-5071-6A5A-889701FB2C39}"/>
              </a:ext>
            </a:extLst>
          </p:cNvPr>
          <p:cNvSpPr txBox="1"/>
          <p:nvPr/>
        </p:nvSpPr>
        <p:spPr>
          <a:xfrm>
            <a:off x="3455011" y="3656387"/>
            <a:ext cx="5131700" cy="46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1218956">
              <a:buSzPct val="100000"/>
            </a:pP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Extract, Transform, Load Data</a:t>
            </a:r>
          </a:p>
        </p:txBody>
      </p:sp>
      <p:sp>
        <p:nvSpPr>
          <p:cNvPr id="5225" name="Rectangle 5224">
            <a:extLst>
              <a:ext uri="{FF2B5EF4-FFF2-40B4-BE49-F238E27FC236}">
                <a16:creationId xmlns:a16="http://schemas.microsoft.com/office/drawing/2014/main" id="{C5FDCFC0-3BC6-A37A-590A-29046EB9C322}"/>
              </a:ext>
            </a:extLst>
          </p:cNvPr>
          <p:cNvSpPr/>
          <p:nvPr/>
        </p:nvSpPr>
        <p:spPr bwMode="auto">
          <a:xfrm>
            <a:off x="3282171" y="4243492"/>
            <a:ext cx="5653729" cy="461459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26" name="Rectangle 5225">
            <a:extLst>
              <a:ext uri="{FF2B5EF4-FFF2-40B4-BE49-F238E27FC236}">
                <a16:creationId xmlns:a16="http://schemas.microsoft.com/office/drawing/2014/main" id="{12625F90-CE7C-8C70-F86C-8151CD3CC14C}"/>
              </a:ext>
            </a:extLst>
          </p:cNvPr>
          <p:cNvSpPr/>
          <p:nvPr/>
        </p:nvSpPr>
        <p:spPr bwMode="auto">
          <a:xfrm flipH="1">
            <a:off x="3288449" y="4243492"/>
            <a:ext cx="45719" cy="46145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27" name="TextBox 5226">
            <a:extLst>
              <a:ext uri="{FF2B5EF4-FFF2-40B4-BE49-F238E27FC236}">
                <a16:creationId xmlns:a16="http://schemas.microsoft.com/office/drawing/2014/main" id="{1A1985CB-1972-00A5-26C5-7BB0BBA38C97}"/>
              </a:ext>
            </a:extLst>
          </p:cNvPr>
          <p:cNvSpPr txBox="1"/>
          <p:nvPr/>
        </p:nvSpPr>
        <p:spPr>
          <a:xfrm>
            <a:off x="3464946" y="4307383"/>
            <a:ext cx="5131700" cy="46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1218956">
              <a:buSzPct val="100000"/>
            </a:pP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Descriptive Analysis</a:t>
            </a:r>
          </a:p>
        </p:txBody>
      </p:sp>
      <p:sp>
        <p:nvSpPr>
          <p:cNvPr id="5228" name="Rectangle 5227">
            <a:extLst>
              <a:ext uri="{FF2B5EF4-FFF2-40B4-BE49-F238E27FC236}">
                <a16:creationId xmlns:a16="http://schemas.microsoft.com/office/drawing/2014/main" id="{115B1775-BC04-1B46-ED4E-C3E64427B074}"/>
              </a:ext>
            </a:extLst>
          </p:cNvPr>
          <p:cNvSpPr/>
          <p:nvPr/>
        </p:nvSpPr>
        <p:spPr bwMode="auto">
          <a:xfrm>
            <a:off x="3272236" y="4861876"/>
            <a:ext cx="5653729" cy="461459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29" name="Rectangle 5228">
            <a:extLst>
              <a:ext uri="{FF2B5EF4-FFF2-40B4-BE49-F238E27FC236}">
                <a16:creationId xmlns:a16="http://schemas.microsoft.com/office/drawing/2014/main" id="{6ED90220-B58F-91C7-67D7-0F1973FC5902}"/>
              </a:ext>
            </a:extLst>
          </p:cNvPr>
          <p:cNvSpPr/>
          <p:nvPr/>
        </p:nvSpPr>
        <p:spPr bwMode="auto">
          <a:xfrm flipH="1">
            <a:off x="3278514" y="4861876"/>
            <a:ext cx="45719" cy="461459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5A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30" name="TextBox 5229">
            <a:extLst>
              <a:ext uri="{FF2B5EF4-FFF2-40B4-BE49-F238E27FC236}">
                <a16:creationId xmlns:a16="http://schemas.microsoft.com/office/drawing/2014/main" id="{1267AA0E-F111-5EFB-AA14-CDE87D293971}"/>
              </a:ext>
            </a:extLst>
          </p:cNvPr>
          <p:cNvSpPr txBox="1"/>
          <p:nvPr/>
        </p:nvSpPr>
        <p:spPr>
          <a:xfrm>
            <a:off x="3455011" y="4925767"/>
            <a:ext cx="5131700" cy="46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1218956">
              <a:buSzPct val="100000"/>
            </a:pP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Diagnostic Analysis</a:t>
            </a:r>
          </a:p>
        </p:txBody>
      </p:sp>
      <p:sp>
        <p:nvSpPr>
          <p:cNvPr id="5231" name="Rectangle 5230">
            <a:extLst>
              <a:ext uri="{FF2B5EF4-FFF2-40B4-BE49-F238E27FC236}">
                <a16:creationId xmlns:a16="http://schemas.microsoft.com/office/drawing/2014/main" id="{B043A698-64A9-FABB-8C18-DFA6FD21A8E7}"/>
              </a:ext>
            </a:extLst>
          </p:cNvPr>
          <p:cNvSpPr/>
          <p:nvPr/>
        </p:nvSpPr>
        <p:spPr bwMode="auto">
          <a:xfrm>
            <a:off x="3282171" y="5462732"/>
            <a:ext cx="5653729" cy="46145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32" name="Rectangle 5231">
            <a:extLst>
              <a:ext uri="{FF2B5EF4-FFF2-40B4-BE49-F238E27FC236}">
                <a16:creationId xmlns:a16="http://schemas.microsoft.com/office/drawing/2014/main" id="{2C0CE1E2-4E47-AA4A-3B0E-D66C8FFF27D8}"/>
              </a:ext>
            </a:extLst>
          </p:cNvPr>
          <p:cNvSpPr/>
          <p:nvPr/>
        </p:nvSpPr>
        <p:spPr bwMode="auto">
          <a:xfrm flipH="1">
            <a:off x="3288449" y="5462732"/>
            <a:ext cx="45719" cy="46145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33" name="TextBox 5232">
            <a:extLst>
              <a:ext uri="{FF2B5EF4-FFF2-40B4-BE49-F238E27FC236}">
                <a16:creationId xmlns:a16="http://schemas.microsoft.com/office/drawing/2014/main" id="{BB1EDA69-AA56-56E2-0162-B27D5F23A104}"/>
              </a:ext>
            </a:extLst>
          </p:cNvPr>
          <p:cNvSpPr txBox="1"/>
          <p:nvPr/>
        </p:nvSpPr>
        <p:spPr>
          <a:xfrm>
            <a:off x="3464946" y="5526623"/>
            <a:ext cx="5131700" cy="46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1218956">
              <a:buSzPct val="1000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Predictive Analysis</a:t>
            </a:r>
          </a:p>
        </p:txBody>
      </p:sp>
      <p:sp>
        <p:nvSpPr>
          <p:cNvPr id="5236" name="Rectangle 5235">
            <a:extLst>
              <a:ext uri="{FF2B5EF4-FFF2-40B4-BE49-F238E27FC236}">
                <a16:creationId xmlns:a16="http://schemas.microsoft.com/office/drawing/2014/main" id="{E8D4CB6F-A2FD-239A-102B-CCB77EABE469}"/>
              </a:ext>
            </a:extLst>
          </p:cNvPr>
          <p:cNvSpPr/>
          <p:nvPr/>
        </p:nvSpPr>
        <p:spPr bwMode="auto">
          <a:xfrm>
            <a:off x="3294735" y="6046968"/>
            <a:ext cx="5653729" cy="46145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37" name="Rectangle 5236">
            <a:extLst>
              <a:ext uri="{FF2B5EF4-FFF2-40B4-BE49-F238E27FC236}">
                <a16:creationId xmlns:a16="http://schemas.microsoft.com/office/drawing/2014/main" id="{9AD6F094-52F1-462A-4AAC-1CC332CCBB9F}"/>
              </a:ext>
            </a:extLst>
          </p:cNvPr>
          <p:cNvSpPr/>
          <p:nvPr/>
        </p:nvSpPr>
        <p:spPr bwMode="auto">
          <a:xfrm flipH="1">
            <a:off x="3301013" y="6046968"/>
            <a:ext cx="45719" cy="46145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38" name="TextBox 5237">
            <a:extLst>
              <a:ext uri="{FF2B5EF4-FFF2-40B4-BE49-F238E27FC236}">
                <a16:creationId xmlns:a16="http://schemas.microsoft.com/office/drawing/2014/main" id="{1BE1CA72-C068-BD3F-9C45-5EF286E49A3F}"/>
              </a:ext>
            </a:extLst>
          </p:cNvPr>
          <p:cNvSpPr txBox="1"/>
          <p:nvPr/>
        </p:nvSpPr>
        <p:spPr>
          <a:xfrm>
            <a:off x="3477510" y="6110859"/>
            <a:ext cx="5131700" cy="46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1218956">
              <a:buSzPct val="100000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Prescriptive Analysis</a:t>
            </a:r>
          </a:p>
        </p:txBody>
      </p:sp>
      <p:sp>
        <p:nvSpPr>
          <p:cNvPr id="5240" name="Rectangle 5239">
            <a:extLst>
              <a:ext uri="{FF2B5EF4-FFF2-40B4-BE49-F238E27FC236}">
                <a16:creationId xmlns:a16="http://schemas.microsoft.com/office/drawing/2014/main" id="{1EE31F18-9EF1-F43D-9ED0-44CC17BDB14F}"/>
              </a:ext>
            </a:extLst>
          </p:cNvPr>
          <p:cNvSpPr/>
          <p:nvPr/>
        </p:nvSpPr>
        <p:spPr bwMode="auto">
          <a:xfrm>
            <a:off x="3302171" y="6668381"/>
            <a:ext cx="5653729" cy="461459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41" name="Rectangle 5240">
            <a:extLst>
              <a:ext uri="{FF2B5EF4-FFF2-40B4-BE49-F238E27FC236}">
                <a16:creationId xmlns:a16="http://schemas.microsoft.com/office/drawing/2014/main" id="{D2855529-E281-BD30-F165-111C682E03BC}"/>
              </a:ext>
            </a:extLst>
          </p:cNvPr>
          <p:cNvSpPr/>
          <p:nvPr/>
        </p:nvSpPr>
        <p:spPr bwMode="auto">
          <a:xfrm flipH="1">
            <a:off x="3308449" y="6668381"/>
            <a:ext cx="45719" cy="46145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42" name="TextBox 5241">
            <a:extLst>
              <a:ext uri="{FF2B5EF4-FFF2-40B4-BE49-F238E27FC236}">
                <a16:creationId xmlns:a16="http://schemas.microsoft.com/office/drawing/2014/main" id="{5851A0BF-7E27-843B-9B89-15241CCA1BBC}"/>
              </a:ext>
            </a:extLst>
          </p:cNvPr>
          <p:cNvSpPr txBox="1"/>
          <p:nvPr/>
        </p:nvSpPr>
        <p:spPr>
          <a:xfrm>
            <a:off x="3484946" y="6732272"/>
            <a:ext cx="5131700" cy="46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1218956">
              <a:buSzPct val="100000"/>
            </a:pP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Visualizations / Dashboards (AI Chart)</a:t>
            </a:r>
          </a:p>
        </p:txBody>
      </p:sp>
      <p:sp>
        <p:nvSpPr>
          <p:cNvPr id="5245" name="Rectangle 5244">
            <a:extLst>
              <a:ext uri="{FF2B5EF4-FFF2-40B4-BE49-F238E27FC236}">
                <a16:creationId xmlns:a16="http://schemas.microsoft.com/office/drawing/2014/main" id="{8E7C73AE-CD46-63DA-794B-AEC2265F9E92}"/>
              </a:ext>
            </a:extLst>
          </p:cNvPr>
          <p:cNvSpPr/>
          <p:nvPr/>
        </p:nvSpPr>
        <p:spPr bwMode="auto">
          <a:xfrm>
            <a:off x="3282171" y="10001719"/>
            <a:ext cx="5653729" cy="461459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46" name="Rectangle 5245">
            <a:extLst>
              <a:ext uri="{FF2B5EF4-FFF2-40B4-BE49-F238E27FC236}">
                <a16:creationId xmlns:a16="http://schemas.microsoft.com/office/drawing/2014/main" id="{0B02E04D-CFB4-9C1B-FF0A-5111AC3622CB}"/>
              </a:ext>
            </a:extLst>
          </p:cNvPr>
          <p:cNvSpPr/>
          <p:nvPr/>
        </p:nvSpPr>
        <p:spPr bwMode="auto">
          <a:xfrm flipH="1">
            <a:off x="3288449" y="10001719"/>
            <a:ext cx="45719" cy="46145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47" name="TextBox 5246">
            <a:extLst>
              <a:ext uri="{FF2B5EF4-FFF2-40B4-BE49-F238E27FC236}">
                <a16:creationId xmlns:a16="http://schemas.microsoft.com/office/drawing/2014/main" id="{BEE1AE6D-C828-A1BC-2A0C-2300A98362FD}"/>
              </a:ext>
            </a:extLst>
          </p:cNvPr>
          <p:cNvSpPr txBox="1"/>
          <p:nvPr/>
        </p:nvSpPr>
        <p:spPr>
          <a:xfrm>
            <a:off x="3464946" y="10065610"/>
            <a:ext cx="5131700" cy="46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1218956">
              <a:buSzPct val="100000"/>
            </a:pP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Quality Analysis API</a:t>
            </a:r>
          </a:p>
        </p:txBody>
      </p:sp>
      <p:sp>
        <p:nvSpPr>
          <p:cNvPr id="5248" name="Rectangle 5247">
            <a:extLst>
              <a:ext uri="{FF2B5EF4-FFF2-40B4-BE49-F238E27FC236}">
                <a16:creationId xmlns:a16="http://schemas.microsoft.com/office/drawing/2014/main" id="{4681118D-8B92-4459-3601-4536C20D0361}"/>
              </a:ext>
            </a:extLst>
          </p:cNvPr>
          <p:cNvSpPr/>
          <p:nvPr/>
        </p:nvSpPr>
        <p:spPr bwMode="auto">
          <a:xfrm>
            <a:off x="3272236" y="10645718"/>
            <a:ext cx="5653729" cy="461459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49" name="Rectangle 5248">
            <a:extLst>
              <a:ext uri="{FF2B5EF4-FFF2-40B4-BE49-F238E27FC236}">
                <a16:creationId xmlns:a16="http://schemas.microsoft.com/office/drawing/2014/main" id="{BCCC2F25-03A0-E4B0-7933-3C7D6C271076}"/>
              </a:ext>
            </a:extLst>
          </p:cNvPr>
          <p:cNvSpPr/>
          <p:nvPr/>
        </p:nvSpPr>
        <p:spPr bwMode="auto">
          <a:xfrm flipH="1">
            <a:off x="3278514" y="10645718"/>
            <a:ext cx="45719" cy="46145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50" name="TextBox 5249">
            <a:extLst>
              <a:ext uri="{FF2B5EF4-FFF2-40B4-BE49-F238E27FC236}">
                <a16:creationId xmlns:a16="http://schemas.microsoft.com/office/drawing/2014/main" id="{0A978E22-21EE-9F5A-6A4B-5B73D30550BF}"/>
              </a:ext>
            </a:extLst>
          </p:cNvPr>
          <p:cNvSpPr txBox="1"/>
          <p:nvPr/>
        </p:nvSpPr>
        <p:spPr>
          <a:xfrm>
            <a:off x="3455011" y="10709609"/>
            <a:ext cx="5131700" cy="46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1218956">
              <a:buSzPct val="100000"/>
            </a:pPr>
            <a:r>
              <a:rPr lang="en-US" sz="2400" dirty="0" err="1">
                <a:solidFill>
                  <a:srgbClr val="000000"/>
                </a:solidFill>
                <a:cs typeface="Arial" panose="020B0604020202020204" pitchFamily="34" charset="0"/>
              </a:rPr>
              <a:t>iPSA</a:t>
            </a: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API</a:t>
            </a:r>
          </a:p>
        </p:txBody>
      </p:sp>
      <p:sp>
        <p:nvSpPr>
          <p:cNvPr id="5251" name="Rectangle 5250">
            <a:extLst>
              <a:ext uri="{FF2B5EF4-FFF2-40B4-BE49-F238E27FC236}">
                <a16:creationId xmlns:a16="http://schemas.microsoft.com/office/drawing/2014/main" id="{EBF806B7-0F61-1ADB-7E2C-935AB50B119F}"/>
              </a:ext>
            </a:extLst>
          </p:cNvPr>
          <p:cNvSpPr/>
          <p:nvPr/>
        </p:nvSpPr>
        <p:spPr bwMode="auto">
          <a:xfrm>
            <a:off x="3282171" y="11283322"/>
            <a:ext cx="5653729" cy="461459"/>
          </a:xfrm>
          <a:prstGeom prst="rect">
            <a:avLst/>
          </a:prstGeom>
          <a:noFill/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52" name="Rectangle 5251">
            <a:extLst>
              <a:ext uri="{FF2B5EF4-FFF2-40B4-BE49-F238E27FC236}">
                <a16:creationId xmlns:a16="http://schemas.microsoft.com/office/drawing/2014/main" id="{0B800745-FD33-D7E9-10FC-20B42E9FB7DC}"/>
              </a:ext>
            </a:extLst>
          </p:cNvPr>
          <p:cNvSpPr/>
          <p:nvPr/>
        </p:nvSpPr>
        <p:spPr bwMode="auto">
          <a:xfrm flipH="1">
            <a:off x="3288449" y="11283322"/>
            <a:ext cx="45719" cy="46145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163767" indent="-163767" defTabSz="45710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5253" name="TextBox 5252">
            <a:extLst>
              <a:ext uri="{FF2B5EF4-FFF2-40B4-BE49-F238E27FC236}">
                <a16:creationId xmlns:a16="http://schemas.microsoft.com/office/drawing/2014/main" id="{573C80FD-40EB-22DC-744A-48B2B71D2D51}"/>
              </a:ext>
            </a:extLst>
          </p:cNvPr>
          <p:cNvSpPr txBox="1"/>
          <p:nvPr/>
        </p:nvSpPr>
        <p:spPr>
          <a:xfrm>
            <a:off x="3464946" y="11347213"/>
            <a:ext cx="5131700" cy="469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defTabSz="1218956">
              <a:buSzPct val="100000"/>
            </a:pP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Etc.</a:t>
            </a:r>
          </a:p>
        </p:txBody>
      </p:sp>
      <p:sp>
        <p:nvSpPr>
          <p:cNvPr id="5257" name="Right Bracket 5256">
            <a:extLst>
              <a:ext uri="{FF2B5EF4-FFF2-40B4-BE49-F238E27FC236}">
                <a16:creationId xmlns:a16="http://schemas.microsoft.com/office/drawing/2014/main" id="{F8DC2CB8-F6DC-DFD3-DC8C-4CDD05B1E252}"/>
              </a:ext>
            </a:extLst>
          </p:cNvPr>
          <p:cNvSpPr/>
          <p:nvPr/>
        </p:nvSpPr>
        <p:spPr bwMode="auto">
          <a:xfrm>
            <a:off x="8955900" y="5616684"/>
            <a:ext cx="134312" cy="769460"/>
          </a:xfrm>
          <a:prstGeom prst="rightBracket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59" name="Elbow Connector 5258">
            <a:extLst>
              <a:ext uri="{FF2B5EF4-FFF2-40B4-BE49-F238E27FC236}">
                <a16:creationId xmlns:a16="http://schemas.microsoft.com/office/drawing/2014/main" id="{D007B864-7ACA-CF0F-6C81-892917584A0C}"/>
              </a:ext>
            </a:extLst>
          </p:cNvPr>
          <p:cNvCxnSpPr>
            <a:cxnSpLocks/>
            <a:stCxn id="5257" idx="2"/>
            <a:endCxn id="5192" idx="0"/>
          </p:cNvCxnSpPr>
          <p:nvPr/>
        </p:nvCxnSpPr>
        <p:spPr bwMode="auto">
          <a:xfrm rot="10800000" flipH="1" flipV="1">
            <a:off x="9090212" y="6001413"/>
            <a:ext cx="215154" cy="4438617"/>
          </a:xfrm>
          <a:prstGeom prst="bentConnector3">
            <a:avLst>
              <a:gd name="adj1" fmla="val 666664"/>
            </a:avLst>
          </a:prstGeom>
          <a:ln w="12700">
            <a:solidFill>
              <a:schemeClr val="tx1"/>
            </a:solidFill>
            <a:prstDash val="dash"/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941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41191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Title 1"/>
          <p:cNvSpPr txBox="1"/>
          <p:nvPr/>
        </p:nvSpPr>
        <p:spPr>
          <a:xfrm>
            <a:off x="573051" y="1522023"/>
            <a:ext cx="11062876" cy="98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400">
              <a:defRPr sz="6400">
                <a:solidFill>
                  <a:srgbClr val="000000"/>
                </a:solidFill>
                <a:latin typeface="IBM Plex Sans ExtLt"/>
                <a:ea typeface="IBM Plex Sans ExtLt"/>
                <a:cs typeface="IBM Plex Sans ExtLt"/>
                <a:sym typeface="IBM Plex Sans ExtLt"/>
              </a:defRPr>
            </a:lvl1pPr>
          </a:lstStyle>
          <a:p>
            <a:pPr marL="0" marR="0" lvl="0" indent="0" algn="l" defTabSz="24374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39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ExtLt"/>
              <a:sym typeface="IBM Plex Sans ExtLt"/>
            </a:endParaRP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04D28FC0-6524-07FE-AE15-7667B1C795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57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24262155" y="12953018"/>
            <a:ext cx="123432" cy="2462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18286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  <a:sym typeface="IBM Plex Sans"/>
              </a:rPr>
              <a:pPr marL="0" marR="0" lvl="0" indent="0" algn="r" defTabSz="18286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+mn-cs"/>
              <a:sym typeface="IBM Plex Sans"/>
            </a:endParaRPr>
          </a:p>
        </p:txBody>
      </p:sp>
      <p:pic>
        <p:nvPicPr>
          <p:cNvPr id="3" name="Picture 2" descr="Flat lay top view of robot deviating from group">
            <a:extLst>
              <a:ext uri="{FF2B5EF4-FFF2-40B4-BE49-F238E27FC236}">
                <a16:creationId xmlns:a16="http://schemas.microsoft.com/office/drawing/2014/main" id="{9E1C52E1-9CEA-BF89-A559-13B2A63F9C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66093" y="579487"/>
            <a:ext cx="11035448" cy="1255227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105F072-3170-11DE-38BD-BBED7B9A5867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>
                <a:solidFill>
                  <a:srgbClr val="000000"/>
                </a:solidFill>
              </a:rPr>
              <a:t>Agenda</a:t>
            </a:r>
            <a:endParaRPr kumimoji="0" lang="zh-CN" altLang="en-US" sz="6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j-ea"/>
              <a:cs typeface="+mj-cs"/>
              <a:sym typeface="IBM Plex Sans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01296-A3BE-B608-81F0-4551D96D7B03}"/>
              </a:ext>
            </a:extLst>
          </p:cNvPr>
          <p:cNvSpPr txBox="1"/>
          <p:nvPr/>
        </p:nvSpPr>
        <p:spPr>
          <a:xfrm>
            <a:off x="577586" y="2868035"/>
            <a:ext cx="13576853" cy="7295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914400" indent="-914400" algn="l" defTabSz="24384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5400" dirty="0">
                <a:cs typeface="Arial" panose="020B0604020202020204" pitchFamily="34" charset="0"/>
              </a:rPr>
              <a:t>Data Analysis Techniques</a:t>
            </a:r>
          </a:p>
          <a:p>
            <a:pPr marL="914400" indent="-914400" algn="l" defTabSz="24384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5400" dirty="0">
                <a:cs typeface="Arial" panose="020B0604020202020204" pitchFamily="34" charset="0"/>
              </a:rPr>
              <a:t>How to Choose the Right Technique</a:t>
            </a:r>
          </a:p>
          <a:p>
            <a:pPr marL="914400" indent="-914400" algn="l" defTabSz="24384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5400" dirty="0">
                <a:cs typeface="Arial" panose="020B0604020202020204" pitchFamily="34" charset="0"/>
              </a:rPr>
              <a:t>Real-World Examples</a:t>
            </a:r>
          </a:p>
          <a:p>
            <a:pPr marL="914400" indent="-914400" algn="l" defTabSz="24384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5400" dirty="0">
                <a:cs typeface="Arial" panose="020B0604020202020204" pitchFamily="34" charset="0"/>
              </a:rPr>
              <a:t>GenAI and Data Analysis</a:t>
            </a:r>
          </a:p>
          <a:p>
            <a:pPr marL="914400" indent="-914400" algn="l" defTabSz="2438400">
              <a:lnSpc>
                <a:spcPct val="20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5400" dirty="0">
                <a:cs typeface="Arial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072121169"/>
      </p:ext>
    </p:extLst>
  </p:cSld>
  <p:clrMapOvr>
    <a:masterClrMapping/>
  </p:clrMapOvr>
  <p:transition spd="med" advTm="44763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20271-17CE-3E91-E498-D718B083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37AE77CB-1A9B-D8E2-621B-D66D85BD4A5D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Data Analysis Techniques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BF34F0A-2261-7C6C-476C-926D153223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Digital Supply Chain Transformation Team</a:t>
            </a:r>
            <a:endParaRPr lang="en-US" dirty="0"/>
          </a:p>
        </p:txBody>
      </p:sp>
      <p:pic>
        <p:nvPicPr>
          <p:cNvPr id="36" name="Picture 35" descr="IBM 8-bar logo in black">
            <a:extLst>
              <a:ext uri="{FF2B5EF4-FFF2-40B4-BE49-F238E27FC236}">
                <a16:creationId xmlns:a16="http://schemas.microsoft.com/office/drawing/2014/main" id="{A71EB742-ABD2-DC54-524F-CBD4C5A12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4B2956-43FB-9897-8977-398A591E18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875217"/>
              </p:ext>
            </p:extLst>
          </p:nvPr>
        </p:nvGraphicFramePr>
        <p:xfrm>
          <a:off x="4064529" y="2551693"/>
          <a:ext cx="16258117" cy="10838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00C39B4-DBED-E35C-0225-F074BA6D9F06}"/>
              </a:ext>
            </a:extLst>
          </p:cNvPr>
          <p:cNvSpPr/>
          <p:nvPr/>
        </p:nvSpPr>
        <p:spPr bwMode="auto">
          <a:xfrm>
            <a:off x="4064529" y="11322202"/>
            <a:ext cx="16258117" cy="80467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3155D-3861-BBFC-C6F0-11DD5B7C3C20}"/>
              </a:ext>
            </a:extLst>
          </p:cNvPr>
          <p:cNvSpPr txBox="1"/>
          <p:nvPr/>
        </p:nvSpPr>
        <p:spPr>
          <a:xfrm>
            <a:off x="8920035" y="11430705"/>
            <a:ext cx="6547104" cy="58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3200" b="1" dirty="0">
                <a:solidFill>
                  <a:schemeClr val="bg1"/>
                </a:solidFill>
                <a:cs typeface="Arial" panose="020B0604020202020204" pitchFamily="34" charset="0"/>
              </a:rPr>
              <a:t>Extract, Transform, Load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A867DB-D7A8-7999-32F0-45CFC2624D4B}"/>
              </a:ext>
            </a:extLst>
          </p:cNvPr>
          <p:cNvSpPr/>
          <p:nvPr/>
        </p:nvSpPr>
        <p:spPr bwMode="auto">
          <a:xfrm>
            <a:off x="4064529" y="2149357"/>
            <a:ext cx="16258117" cy="804672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C3BEB-718A-903F-B461-296B463F91B9}"/>
              </a:ext>
            </a:extLst>
          </p:cNvPr>
          <p:cNvSpPr txBox="1"/>
          <p:nvPr/>
        </p:nvSpPr>
        <p:spPr>
          <a:xfrm>
            <a:off x="9255315" y="2285295"/>
            <a:ext cx="6547104" cy="587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3200" b="1" dirty="0">
                <a:solidFill>
                  <a:schemeClr val="bg1"/>
                </a:solidFill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18A531-11D0-8A7A-9F5D-E8BA0FDFFF32}"/>
              </a:ext>
            </a:extLst>
          </p:cNvPr>
          <p:cNvSpPr/>
          <p:nvPr/>
        </p:nvSpPr>
        <p:spPr bwMode="auto">
          <a:xfrm>
            <a:off x="1346841" y="2149355"/>
            <a:ext cx="1737360" cy="9977517"/>
          </a:xfrm>
          <a:prstGeom prst="rect">
            <a:avLst/>
          </a:prstGeom>
          <a:solidFill>
            <a:srgbClr val="0F62FE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1920E-81DC-B5F2-7300-88B859EFA640}"/>
              </a:ext>
            </a:extLst>
          </p:cNvPr>
          <p:cNvSpPr txBox="1"/>
          <p:nvPr/>
        </p:nvSpPr>
        <p:spPr>
          <a:xfrm rot="16200000">
            <a:off x="30105" y="6601966"/>
            <a:ext cx="3858768" cy="512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Scripted AI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F2DF62-E95A-B674-608C-E61FF7D9BCA4}"/>
              </a:ext>
            </a:extLst>
          </p:cNvPr>
          <p:cNvSpPr/>
          <p:nvPr/>
        </p:nvSpPr>
        <p:spPr bwMode="auto">
          <a:xfrm>
            <a:off x="21302974" y="2149356"/>
            <a:ext cx="1737360" cy="9977517"/>
          </a:xfrm>
          <a:prstGeom prst="rect">
            <a:avLst/>
          </a:prstGeom>
          <a:solidFill>
            <a:srgbClr val="0F62FE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5AB1EC-492D-D49D-8072-242366AFF71A}"/>
              </a:ext>
            </a:extLst>
          </p:cNvPr>
          <p:cNvSpPr txBox="1"/>
          <p:nvPr/>
        </p:nvSpPr>
        <p:spPr>
          <a:xfrm rot="16200000">
            <a:off x="20151347" y="6601968"/>
            <a:ext cx="3858768" cy="512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Gen AI</a:t>
            </a:r>
          </a:p>
        </p:txBody>
      </p:sp>
    </p:spTree>
    <p:extLst>
      <p:ext uri="{BB962C8B-B14F-4D97-AF65-F5344CB8AC3E}">
        <p14:creationId xmlns:p14="http://schemas.microsoft.com/office/powerpoint/2010/main" val="9310350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3" grpId="0" animBg="1"/>
      <p:bldP spid="7" grpId="0" animBg="1"/>
      <p:bldP spid="11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1D397-0A38-C9F6-FFE6-7DBACD38E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71089-B0F7-C9AB-E907-6C94D60D2A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Digital Supply Chain Transformation Team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EA51147-90D1-1C72-B676-5822D3313CA6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Descriptive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05C7EC-6D4B-7C3A-B805-845D748398DA}"/>
              </a:ext>
            </a:extLst>
          </p:cNvPr>
          <p:cNvSpPr/>
          <p:nvPr/>
        </p:nvSpPr>
        <p:spPr bwMode="auto">
          <a:xfrm>
            <a:off x="568991" y="2129388"/>
            <a:ext cx="3289332" cy="1940312"/>
          </a:xfrm>
          <a:prstGeom prst="rect">
            <a:avLst/>
          </a:prstGeom>
          <a:solidFill>
            <a:srgbClr val="0043CE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D5E8A-3631-4817-17A6-F3EBE6127601}"/>
              </a:ext>
            </a:extLst>
          </p:cNvPr>
          <p:cNvSpPr/>
          <p:nvPr/>
        </p:nvSpPr>
        <p:spPr bwMode="auto">
          <a:xfrm>
            <a:off x="3858322" y="2129388"/>
            <a:ext cx="19807463" cy="1940312"/>
          </a:xfrm>
          <a:prstGeom prst="rect">
            <a:avLst/>
          </a:prstGeom>
          <a:solidFill>
            <a:srgbClr val="E9EAEA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1B787-F0A0-7313-7292-6DC894707C85}"/>
              </a:ext>
            </a:extLst>
          </p:cNvPr>
          <p:cNvSpPr txBox="1"/>
          <p:nvPr/>
        </p:nvSpPr>
        <p:spPr>
          <a:xfrm>
            <a:off x="340252" y="2765726"/>
            <a:ext cx="3746810" cy="135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b="1" dirty="0">
                <a:solidFill>
                  <a:schemeClr val="bg1"/>
                </a:solidFill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What is it?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535522-4086-56F9-8E40-8D65A71F5E43}"/>
              </a:ext>
            </a:extLst>
          </p:cNvPr>
          <p:cNvSpPr txBox="1"/>
          <p:nvPr/>
        </p:nvSpPr>
        <p:spPr>
          <a:xfrm>
            <a:off x="4160789" y="2261726"/>
            <a:ext cx="19125684" cy="175432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dirty="0"/>
              <a:t>Answers “</a:t>
            </a:r>
            <a:r>
              <a:rPr lang="en-SG" b="1" dirty="0"/>
              <a:t>What happened</a:t>
            </a:r>
            <a:r>
              <a:rPr lang="en-SG" dirty="0"/>
              <a:t>?”. </a:t>
            </a:r>
          </a:p>
          <a:p>
            <a:pPr>
              <a:buNone/>
            </a:pPr>
            <a:r>
              <a:rPr lang="en-SG" dirty="0"/>
              <a:t>Describe the main features of a dataset, summarize historical data, focuses on </a:t>
            </a:r>
            <a:r>
              <a:rPr lang="en-SG" i="1" dirty="0"/>
              <a:t>aggregation, visualization, and reporting</a:t>
            </a:r>
            <a:r>
              <a:rPr lang="en-SG" dirty="0"/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5852C6-288F-8A53-227E-F3B032663500}"/>
              </a:ext>
            </a:extLst>
          </p:cNvPr>
          <p:cNvSpPr/>
          <p:nvPr/>
        </p:nvSpPr>
        <p:spPr bwMode="auto">
          <a:xfrm>
            <a:off x="568990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B369B2-DF8B-0CDF-C135-E3F7D5407A65}"/>
              </a:ext>
            </a:extLst>
          </p:cNvPr>
          <p:cNvSpPr/>
          <p:nvPr/>
        </p:nvSpPr>
        <p:spPr bwMode="auto">
          <a:xfrm>
            <a:off x="8498955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DAA82C-8453-ABF4-93E0-B70DFFDB4140}"/>
              </a:ext>
            </a:extLst>
          </p:cNvPr>
          <p:cNvSpPr/>
          <p:nvPr/>
        </p:nvSpPr>
        <p:spPr bwMode="auto">
          <a:xfrm>
            <a:off x="16428921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6BE995-9A8E-7D1C-F289-CB4D2996C8BA}"/>
              </a:ext>
            </a:extLst>
          </p:cNvPr>
          <p:cNvSpPr/>
          <p:nvPr/>
        </p:nvSpPr>
        <p:spPr bwMode="auto">
          <a:xfrm>
            <a:off x="568989" y="4399275"/>
            <a:ext cx="7236864" cy="1020218"/>
          </a:xfrm>
          <a:prstGeom prst="rect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B5956F-5D26-EF9D-1574-14DEB4273174}"/>
              </a:ext>
            </a:extLst>
          </p:cNvPr>
          <p:cNvSpPr/>
          <p:nvPr/>
        </p:nvSpPr>
        <p:spPr bwMode="auto">
          <a:xfrm>
            <a:off x="8498955" y="4399275"/>
            <a:ext cx="7236864" cy="1020218"/>
          </a:xfrm>
          <a:prstGeom prst="rect">
            <a:avLst/>
          </a:prstGeom>
          <a:solidFill>
            <a:srgbClr val="0F62F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8FEC65-3B0C-2196-E6D1-73CB8BA0D463}"/>
              </a:ext>
            </a:extLst>
          </p:cNvPr>
          <p:cNvSpPr/>
          <p:nvPr/>
        </p:nvSpPr>
        <p:spPr bwMode="auto">
          <a:xfrm>
            <a:off x="16428921" y="4399275"/>
            <a:ext cx="7236864" cy="1020218"/>
          </a:xfrm>
          <a:prstGeom prst="rect">
            <a:avLst/>
          </a:prstGeom>
          <a:solidFill>
            <a:srgbClr val="0043C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86BA5-E9B6-B3FE-6EF5-9B77BEC51AC8}"/>
              </a:ext>
            </a:extLst>
          </p:cNvPr>
          <p:cNvSpPr txBox="1"/>
          <p:nvPr/>
        </p:nvSpPr>
        <p:spPr>
          <a:xfrm>
            <a:off x="1758063" y="4638907"/>
            <a:ext cx="4657998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3200" b="1" dirty="0">
                <a:solidFill>
                  <a:schemeClr val="bg1"/>
                </a:solidFill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When to Use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F8C5F-0406-B5ED-FA4B-FDC48A5B507E}"/>
              </a:ext>
            </a:extLst>
          </p:cNvPr>
          <p:cNvSpPr txBox="1"/>
          <p:nvPr/>
        </p:nvSpPr>
        <p:spPr>
          <a:xfrm>
            <a:off x="9641500" y="4613900"/>
            <a:ext cx="5503650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3200" b="1" dirty="0">
                <a:solidFill>
                  <a:schemeClr val="bg1"/>
                </a:solidFill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Common Techniques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47D8B7-8D60-BB9F-D66C-36B7A234CD40}"/>
              </a:ext>
            </a:extLst>
          </p:cNvPr>
          <p:cNvSpPr txBox="1"/>
          <p:nvPr/>
        </p:nvSpPr>
        <p:spPr>
          <a:xfrm>
            <a:off x="16878364" y="4633498"/>
            <a:ext cx="6334036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algn="ctr" defTabSz="2438400">
              <a:buSzPct val="100000"/>
            </a:pPr>
            <a:r>
              <a:rPr lang="en-US" sz="3200" b="1" dirty="0">
                <a:solidFill>
                  <a:schemeClr val="bg1"/>
                </a:solidFill>
                <a:latin typeface="IBM Plex Sans Hebrew" panose="020B0503050203000203" pitchFamily="34" charset="-79"/>
                <a:cs typeface="IBM Plex Sans Hebrew" panose="020B0503050203000203" pitchFamily="34" charset="-79"/>
              </a:rPr>
              <a:t>Data 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2DB55B-5890-C0BB-8652-DBFAEBA18F3F}"/>
              </a:ext>
            </a:extLst>
          </p:cNvPr>
          <p:cNvSpPr txBox="1"/>
          <p:nvPr/>
        </p:nvSpPr>
        <p:spPr>
          <a:xfrm>
            <a:off x="961275" y="5674994"/>
            <a:ext cx="6399027" cy="579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 need to </a:t>
            </a:r>
            <a:r>
              <a:rPr lang="en-SG" sz="2400" b="1" dirty="0"/>
              <a:t>summarize past performance</a:t>
            </a:r>
            <a:r>
              <a:rPr lang="en-SG" sz="2400" dirty="0"/>
              <a:t> (e.g., monthly sales, inventory level)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We’re performing an </a:t>
            </a:r>
            <a:r>
              <a:rPr lang="en-SG" sz="2400" b="1" dirty="0"/>
              <a:t>initial exploration of data</a:t>
            </a:r>
            <a:r>
              <a:rPr lang="en-SG" sz="2400" dirty="0"/>
              <a:t> before deeper analytics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 want to </a:t>
            </a:r>
            <a:r>
              <a:rPr lang="en-SG" sz="2400" b="1" dirty="0"/>
              <a:t>communicate insights</a:t>
            </a:r>
            <a:r>
              <a:rPr lang="en-SG" sz="2400" dirty="0"/>
              <a:t> to stakeholders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 need to </a:t>
            </a:r>
            <a:r>
              <a:rPr lang="en-SG" sz="2400" b="1" dirty="0"/>
              <a:t>detect data quality issues</a:t>
            </a:r>
            <a:r>
              <a:rPr lang="en-SG" sz="2400" dirty="0"/>
              <a:t> or </a:t>
            </a:r>
            <a:r>
              <a:rPr lang="en-SG" sz="2400" b="1" dirty="0"/>
              <a:t>data distributions</a:t>
            </a:r>
            <a:endParaRPr lang="en-SG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AE73C4-5F4C-E39E-89B3-5A940DBA61AF}"/>
              </a:ext>
            </a:extLst>
          </p:cNvPr>
          <p:cNvSpPr txBox="1"/>
          <p:nvPr/>
        </p:nvSpPr>
        <p:spPr>
          <a:xfrm>
            <a:off x="16804290" y="5624696"/>
            <a:ext cx="6482183" cy="628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Clean historical data (structured or semi-structured)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Accurate timestamp or categorical grouping variables</a:t>
            </a:r>
          </a:p>
          <a:p>
            <a:pPr marL="457200" indent="-457200" algn="l" defTabSz="2438400">
              <a:buSzPct val="100000"/>
              <a:buFont typeface="Wingdings" pitchFamily="2" charset="2"/>
              <a:buChar char="ü"/>
            </a:pPr>
            <a:endParaRPr lang="en-US" sz="2800" dirty="0">
              <a:cs typeface="Arial" panose="020B0604020202020204" pitchFamily="34" charset="0"/>
            </a:endParaRPr>
          </a:p>
          <a:p>
            <a:pPr marL="457200" indent="-457200" algn="l" defTabSz="2438400">
              <a:buSzPct val="100000"/>
              <a:buFont typeface="Wingdings" pitchFamily="2" charset="2"/>
              <a:buChar char="ü"/>
            </a:pPr>
            <a:endParaRPr lang="en-US" sz="2800" dirty="0">
              <a:cs typeface="Arial" panose="020B0604020202020204" pitchFamily="34" charset="0"/>
            </a:endParaRPr>
          </a:p>
          <a:p>
            <a:pPr marL="457200" indent="-457200" algn="l" defTabSz="2438400">
              <a:buSzPct val="100000"/>
              <a:buFont typeface="Wingdings" pitchFamily="2" charset="2"/>
              <a:buChar char="ü"/>
            </a:pP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25AB43-4553-E8C5-8CC2-CCD58B1EBF45}"/>
              </a:ext>
            </a:extLst>
          </p:cNvPr>
          <p:cNvSpPr txBox="1"/>
          <p:nvPr/>
        </p:nvSpPr>
        <p:spPr>
          <a:xfrm>
            <a:off x="8713347" y="5664915"/>
            <a:ext cx="6808080" cy="549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Summary statistics (mean, median, counts)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Cross-tabulations and pivot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400" dirty="0"/>
              <a:t>Visualizations:</a:t>
            </a:r>
          </a:p>
          <a:p>
            <a:pPr marL="1371888" lvl="1" indent="-457200">
              <a:buFont typeface="Courier New" panose="02070309020205020404" pitchFamily="49" charset="0"/>
              <a:buChar char="o"/>
            </a:pPr>
            <a:r>
              <a:rPr lang="en-SG" sz="2000" dirty="0"/>
              <a:t>Trend lines and time series plots</a:t>
            </a:r>
          </a:p>
          <a:p>
            <a:pPr marL="1371888" lvl="1" indent="-457200">
              <a:buFont typeface="Courier New" panose="02070309020205020404" pitchFamily="49" charset="0"/>
              <a:buChar char="o"/>
            </a:pPr>
            <a:r>
              <a:rPr lang="en-SG" sz="2000" dirty="0"/>
              <a:t>Histograms, bar charts, heatmaps</a:t>
            </a:r>
          </a:p>
        </p:txBody>
      </p:sp>
      <p:pic>
        <p:nvPicPr>
          <p:cNvPr id="31" name="Picture 30" descr="IBM 8-bar logo in black">
            <a:extLst>
              <a:ext uri="{FF2B5EF4-FFF2-40B4-BE49-F238E27FC236}">
                <a16:creationId xmlns:a16="http://schemas.microsoft.com/office/drawing/2014/main" id="{1779950E-1909-7E81-5242-E0BD29EA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67D7CA52-CBFF-3376-1521-6864406C6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438047"/>
              </p:ext>
            </p:extLst>
          </p:nvPr>
        </p:nvGraphicFramePr>
        <p:xfrm>
          <a:off x="8713347" y="7478612"/>
          <a:ext cx="6646194" cy="5212080"/>
        </p:xfrm>
        <a:graphic>
          <a:graphicData uri="http://schemas.openxmlformats.org/drawingml/2006/table">
            <a:tbl>
              <a:tblPr/>
              <a:tblGrid>
                <a:gridCol w="2215398">
                  <a:extLst>
                    <a:ext uri="{9D8B030D-6E8A-4147-A177-3AD203B41FA5}">
                      <a16:colId xmlns:a16="http://schemas.microsoft.com/office/drawing/2014/main" val="3782327785"/>
                    </a:ext>
                  </a:extLst>
                </a:gridCol>
                <a:gridCol w="2215398">
                  <a:extLst>
                    <a:ext uri="{9D8B030D-6E8A-4147-A177-3AD203B41FA5}">
                      <a16:colId xmlns:a16="http://schemas.microsoft.com/office/drawing/2014/main" val="2428100230"/>
                    </a:ext>
                  </a:extLst>
                </a:gridCol>
                <a:gridCol w="2215398">
                  <a:extLst>
                    <a:ext uri="{9D8B030D-6E8A-4147-A177-3AD203B41FA5}">
                      <a16:colId xmlns:a16="http://schemas.microsoft.com/office/drawing/2014/main" val="972286276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Technique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Example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520726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Mean, Median, Mode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Central tendency measures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Average sales per month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29786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 dirty="0"/>
                        <a:t>Standard Deviation, Variance</a:t>
                      </a:r>
                      <a:endParaRPr lang="en-SG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Measure of spread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Variation in product inventory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129094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Minimum, Maximum, Range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Data boundaries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Range of product lead time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26669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Frequency Counts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Occurrence of values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Number of MTMs per brand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11713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Cross-tabulations / Pivot tables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Compare categories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Sales by region and product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0422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 dirty="0"/>
                        <a:t>Data Visualizations</a:t>
                      </a:r>
                      <a:endParaRPr lang="en-SG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Charts and plots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Bar charts, histograms, box plots, line charts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67358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Percentiles and Quartiles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Distribution summary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Top 25% of customers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9356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Trend Analysis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Historical progression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Revenue trend over years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7267914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581FDE4-E036-ACA5-1565-5DA15814B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383694"/>
              </p:ext>
            </p:extLst>
          </p:nvPr>
        </p:nvGraphicFramePr>
        <p:xfrm>
          <a:off x="16878365" y="7871012"/>
          <a:ext cx="6408108" cy="4238966"/>
        </p:xfrm>
        <a:graphic>
          <a:graphicData uri="http://schemas.openxmlformats.org/drawingml/2006/table">
            <a:tbl>
              <a:tblPr/>
              <a:tblGrid>
                <a:gridCol w="3204054">
                  <a:extLst>
                    <a:ext uri="{9D8B030D-6E8A-4147-A177-3AD203B41FA5}">
                      <a16:colId xmlns:a16="http://schemas.microsoft.com/office/drawing/2014/main" val="962727755"/>
                    </a:ext>
                  </a:extLst>
                </a:gridCol>
                <a:gridCol w="3204054">
                  <a:extLst>
                    <a:ext uri="{9D8B030D-6E8A-4147-A177-3AD203B41FA5}">
                      <a16:colId xmlns:a16="http://schemas.microsoft.com/office/drawing/2014/main" val="1612031740"/>
                    </a:ext>
                  </a:extLst>
                </a:gridCol>
              </a:tblGrid>
              <a:tr h="409023"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Requirement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Details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280323"/>
                  </a:ext>
                </a:extLst>
              </a:tr>
              <a:tr h="10039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Clean and structured data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Missing values, duplicates, and inconsistencies should be handled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247609"/>
                  </a:ext>
                </a:extLst>
              </a:tr>
              <a:tr h="706494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Proper data types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Numerical, categorical, date/time fields appropriately defined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316085"/>
                  </a:ext>
                </a:extLst>
              </a:tr>
              <a:tr h="706494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Historical data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Data collected over time or across groups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0537"/>
                  </a:ext>
                </a:extLst>
              </a:tr>
              <a:tr h="706494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Sufficient sample size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Large enough to provide meaningful summary statistics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608298"/>
                  </a:ext>
                </a:extLst>
              </a:tr>
              <a:tr h="706494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Defined business questions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Knowing what to look for guides the selection of summary metrics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5336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72673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95358-9A2A-8D28-188D-61C220A3D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FA29A-4A8C-DAC2-6B6A-1FE8BB62F1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Digital Supply Chain Transformation Team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9851243-439E-35CC-DADA-E1A300CBBB78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Descriptive Analysis Examples</a:t>
            </a:r>
          </a:p>
        </p:txBody>
      </p:sp>
      <p:pic>
        <p:nvPicPr>
          <p:cNvPr id="2" name="Picture 1" descr="IBM 8-bar logo in black">
            <a:extLst>
              <a:ext uri="{FF2B5EF4-FFF2-40B4-BE49-F238E27FC236}">
                <a16:creationId xmlns:a16="http://schemas.microsoft.com/office/drawing/2014/main" id="{0BB8E0C9-3BB3-BD57-7AD2-93141D6C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B87560-28D5-360E-7048-1DFD5074F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229886"/>
              </p:ext>
            </p:extLst>
          </p:nvPr>
        </p:nvGraphicFramePr>
        <p:xfrm>
          <a:off x="837227" y="2061883"/>
          <a:ext cx="22712720" cy="10255620"/>
        </p:xfrm>
        <a:graphic>
          <a:graphicData uri="http://schemas.openxmlformats.org/drawingml/2006/table">
            <a:tbl>
              <a:tblPr/>
              <a:tblGrid>
                <a:gridCol w="5678180">
                  <a:extLst>
                    <a:ext uri="{9D8B030D-6E8A-4147-A177-3AD203B41FA5}">
                      <a16:colId xmlns:a16="http://schemas.microsoft.com/office/drawing/2014/main" val="619737916"/>
                    </a:ext>
                  </a:extLst>
                </a:gridCol>
                <a:gridCol w="5678180">
                  <a:extLst>
                    <a:ext uri="{9D8B030D-6E8A-4147-A177-3AD203B41FA5}">
                      <a16:colId xmlns:a16="http://schemas.microsoft.com/office/drawing/2014/main" val="104234768"/>
                    </a:ext>
                  </a:extLst>
                </a:gridCol>
                <a:gridCol w="5678180">
                  <a:extLst>
                    <a:ext uri="{9D8B030D-6E8A-4147-A177-3AD203B41FA5}">
                      <a16:colId xmlns:a16="http://schemas.microsoft.com/office/drawing/2014/main" val="2622529769"/>
                    </a:ext>
                  </a:extLst>
                </a:gridCol>
                <a:gridCol w="5678180">
                  <a:extLst>
                    <a:ext uri="{9D8B030D-6E8A-4147-A177-3AD203B41FA5}">
                      <a16:colId xmlns:a16="http://schemas.microsoft.com/office/drawing/2014/main" val="1071809568"/>
                    </a:ext>
                  </a:extLst>
                </a:gridCol>
              </a:tblGrid>
              <a:tr h="56349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Category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Techniques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Purpose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Example Use Case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4828659"/>
                  </a:ext>
                </a:extLst>
              </a:tr>
              <a:tr h="1014292">
                <a:tc>
                  <a:txBody>
                    <a:bodyPr/>
                    <a:lstStyle/>
                    <a:p>
                      <a:pPr algn="l"/>
                      <a:r>
                        <a:rPr lang="en-SG" sz="2400" b="1" dirty="0"/>
                        <a:t>Inventory Management</a:t>
                      </a:r>
                      <a:endParaRPr lang="en-SG" sz="2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Summary statistics, stock level reports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Monitor inventory positions and trends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Summarize current stock levels by warehouse and SKU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9720073"/>
                  </a:ext>
                </a:extLst>
              </a:tr>
              <a:tr h="1014292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Order Fulfillment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Fill rate calculation, delivery rate 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Report service levels and fulfillment success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Track on-time delivery percentage per customer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030119"/>
                  </a:ext>
                </a:extLst>
              </a:tr>
              <a:tr h="1014292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Supplier Performance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KPI dashboards, average lead time tracking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Monitor reliability and responsiveness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Summarize average lead time per supplier last 12 months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1784101"/>
                  </a:ext>
                </a:extLst>
              </a:tr>
              <a:tr h="1014292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Procurement Spend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Spend classification, top-N supplier spend ranking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Understand where and how money is being spent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List top 10 suppliers by total spend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830871"/>
                  </a:ext>
                </a:extLst>
              </a:tr>
              <a:tr h="1014292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Logistics Operations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Transportation cost breakdown, delivery route stats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Track shipping costs, routes, and volumes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Report weekly transport costs per carrier and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489523"/>
                  </a:ext>
                </a:extLst>
              </a:tr>
              <a:tr h="1014292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Warehouse Operations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Inbound/outbound volume reporting, utilization rates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Measure productivity and throughput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Summarize inbound shipments processed per day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061215"/>
                  </a:ext>
                </a:extLst>
              </a:tr>
              <a:tr h="1014292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Demand Trends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Time series visualization, moving averages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Identify historical sales or order patterns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Plot monthly demand trend by product family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401491"/>
                  </a:ext>
                </a:extLst>
              </a:tr>
              <a:tr h="1014292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Returns Tracking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Returns volume report, defect rate chart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Monitor reverse logistics and quality issues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Display return rates per product category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57228"/>
                  </a:ext>
                </a:extLst>
              </a:tr>
              <a:tr h="56349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Forecast Accuracy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MAPE, forecast vs. actual comparison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Measure accuracy of demand planning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Show weekly forecast error rates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077069"/>
                  </a:ext>
                </a:extLst>
              </a:tr>
              <a:tr h="1014292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Sourcing Breakdown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Supplier count per region, category spend share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Visualize sourcing diversification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Report percent of parts sourced from each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733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9104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C9E3F-0D42-6669-B889-EFBC9BC76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598A6-4586-AB83-A70E-45126A8260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Digital Supply Chain Transformation Team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2B32547-9044-C2E8-7382-8809D4406534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Diagnostic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B3DFF5-5592-2D36-1FCC-331B795FB4FC}"/>
              </a:ext>
            </a:extLst>
          </p:cNvPr>
          <p:cNvSpPr/>
          <p:nvPr/>
        </p:nvSpPr>
        <p:spPr bwMode="auto">
          <a:xfrm>
            <a:off x="568991" y="2129388"/>
            <a:ext cx="3289332" cy="1940312"/>
          </a:xfrm>
          <a:prstGeom prst="rect">
            <a:avLst/>
          </a:prstGeom>
          <a:solidFill>
            <a:srgbClr val="0043CE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973185-D04C-2EE0-0D0B-A503A24E6AD8}"/>
              </a:ext>
            </a:extLst>
          </p:cNvPr>
          <p:cNvSpPr/>
          <p:nvPr/>
        </p:nvSpPr>
        <p:spPr bwMode="auto">
          <a:xfrm>
            <a:off x="3858322" y="2129388"/>
            <a:ext cx="19807463" cy="1940312"/>
          </a:xfrm>
          <a:prstGeom prst="rect">
            <a:avLst/>
          </a:prstGeom>
          <a:solidFill>
            <a:srgbClr val="E9EAEA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FE142-0EB1-E9B0-BFF5-E1CC5205770E}"/>
              </a:ext>
            </a:extLst>
          </p:cNvPr>
          <p:cNvSpPr txBox="1"/>
          <p:nvPr/>
        </p:nvSpPr>
        <p:spPr>
          <a:xfrm>
            <a:off x="340252" y="2765726"/>
            <a:ext cx="3746810" cy="135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What is it?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0ED94-DA86-91BE-CF05-0CA17B10919B}"/>
              </a:ext>
            </a:extLst>
          </p:cNvPr>
          <p:cNvSpPr txBox="1"/>
          <p:nvPr/>
        </p:nvSpPr>
        <p:spPr>
          <a:xfrm>
            <a:off x="4315801" y="2767905"/>
            <a:ext cx="19125684" cy="646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>
              <a:buNone/>
            </a:pPr>
            <a:r>
              <a:rPr lang="en-SG" dirty="0"/>
              <a:t>Explains </a:t>
            </a:r>
            <a:r>
              <a:rPr lang="en-SG" b="1" i="1" dirty="0"/>
              <a:t>why</a:t>
            </a:r>
            <a:r>
              <a:rPr lang="en-SG" b="1" dirty="0"/>
              <a:t> something happened </a:t>
            </a:r>
            <a:r>
              <a:rPr lang="en-SG" dirty="0"/>
              <a:t>through pattern recognition, correlation, or segmentation.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72EC59-A434-13A1-C6C2-C53296983C64}"/>
              </a:ext>
            </a:extLst>
          </p:cNvPr>
          <p:cNvSpPr/>
          <p:nvPr/>
        </p:nvSpPr>
        <p:spPr bwMode="auto">
          <a:xfrm>
            <a:off x="568990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0315F-39BC-B0E6-BA99-39321AE8DF17}"/>
              </a:ext>
            </a:extLst>
          </p:cNvPr>
          <p:cNvSpPr/>
          <p:nvPr/>
        </p:nvSpPr>
        <p:spPr bwMode="auto">
          <a:xfrm>
            <a:off x="8498955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AFBC67-AE72-B1F4-511E-5292B86F3843}"/>
              </a:ext>
            </a:extLst>
          </p:cNvPr>
          <p:cNvSpPr/>
          <p:nvPr/>
        </p:nvSpPr>
        <p:spPr bwMode="auto">
          <a:xfrm>
            <a:off x="16428921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4FCEA2-5050-6F47-FD1B-EE16D426D74E}"/>
              </a:ext>
            </a:extLst>
          </p:cNvPr>
          <p:cNvSpPr/>
          <p:nvPr/>
        </p:nvSpPr>
        <p:spPr bwMode="auto">
          <a:xfrm>
            <a:off x="568989" y="4399275"/>
            <a:ext cx="7236864" cy="1020218"/>
          </a:xfrm>
          <a:prstGeom prst="rect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F0009-AC9B-26EB-7F3B-68C30E45B827}"/>
              </a:ext>
            </a:extLst>
          </p:cNvPr>
          <p:cNvSpPr/>
          <p:nvPr/>
        </p:nvSpPr>
        <p:spPr bwMode="auto">
          <a:xfrm>
            <a:off x="8498955" y="4399275"/>
            <a:ext cx="7236864" cy="1020218"/>
          </a:xfrm>
          <a:prstGeom prst="rect">
            <a:avLst/>
          </a:prstGeom>
          <a:solidFill>
            <a:srgbClr val="0F62F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79FA8B-A5B7-F22C-277E-0701F0B0D4C3}"/>
              </a:ext>
            </a:extLst>
          </p:cNvPr>
          <p:cNvSpPr/>
          <p:nvPr/>
        </p:nvSpPr>
        <p:spPr bwMode="auto">
          <a:xfrm>
            <a:off x="16428921" y="4399275"/>
            <a:ext cx="7236864" cy="1020218"/>
          </a:xfrm>
          <a:prstGeom prst="rect">
            <a:avLst/>
          </a:prstGeom>
          <a:solidFill>
            <a:srgbClr val="0043C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D8D92B-4EB1-23DE-F365-1BE512010FE0}"/>
              </a:ext>
            </a:extLst>
          </p:cNvPr>
          <p:cNvSpPr txBox="1"/>
          <p:nvPr/>
        </p:nvSpPr>
        <p:spPr>
          <a:xfrm>
            <a:off x="1758063" y="4638907"/>
            <a:ext cx="4657998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When to Use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871E73-9105-99E4-FA20-DBDB16009DE8}"/>
              </a:ext>
            </a:extLst>
          </p:cNvPr>
          <p:cNvSpPr txBox="1"/>
          <p:nvPr/>
        </p:nvSpPr>
        <p:spPr>
          <a:xfrm>
            <a:off x="9641500" y="4613900"/>
            <a:ext cx="5503650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Common Techniques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0B9502-FEBE-C018-33AC-F3DF9187AA37}"/>
              </a:ext>
            </a:extLst>
          </p:cNvPr>
          <p:cNvSpPr txBox="1"/>
          <p:nvPr/>
        </p:nvSpPr>
        <p:spPr>
          <a:xfrm>
            <a:off x="16878364" y="4633498"/>
            <a:ext cx="6334036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Data 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6872A1-BC1C-33AA-CAED-D4D7E21B461C}"/>
              </a:ext>
            </a:extLst>
          </p:cNvPr>
          <p:cNvSpPr txBox="1"/>
          <p:nvPr/>
        </p:nvSpPr>
        <p:spPr>
          <a:xfrm>
            <a:off x="721390" y="5711632"/>
            <a:ext cx="6778339" cy="459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A KPI shows an </a:t>
            </a:r>
            <a:r>
              <a:rPr lang="en-SG" sz="2400" b="1" dirty="0"/>
              <a:t>unexpected change</a:t>
            </a:r>
            <a:r>
              <a:rPr lang="en-SG" sz="2400" dirty="0"/>
              <a:t> (e.g., drop in revenue, spike in defects)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Descriptive analysis reveals a </a:t>
            </a:r>
            <a:r>
              <a:rPr lang="en-SG" sz="2400" b="1" dirty="0"/>
              <a:t>trend or anomaly</a:t>
            </a:r>
            <a:r>
              <a:rPr lang="en-SG" sz="2400" dirty="0"/>
              <a:t> that needs further explanation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We’re performing a </a:t>
            </a:r>
            <a:r>
              <a:rPr lang="en-SG" sz="2400" b="1" dirty="0"/>
              <a:t>root cause analysis</a:t>
            </a:r>
            <a:r>
              <a:rPr lang="en-SG" sz="2400" dirty="0"/>
              <a:t> of business or operational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 want to </a:t>
            </a:r>
            <a:r>
              <a:rPr lang="en-SG" sz="2400" b="1" dirty="0"/>
              <a:t>segment data</a:t>
            </a:r>
            <a:r>
              <a:rPr lang="en-SG" sz="2400" dirty="0"/>
              <a:t> to compare different groups or periods (narrow down investigation scope)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877098-67CA-5773-5544-E8AC7E6208A3}"/>
              </a:ext>
            </a:extLst>
          </p:cNvPr>
          <p:cNvSpPr txBox="1"/>
          <p:nvPr/>
        </p:nvSpPr>
        <p:spPr>
          <a:xfrm>
            <a:off x="16804290" y="5624696"/>
            <a:ext cx="6482183" cy="628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Time- or event-based historical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Clear variable definitions and categorizations</a:t>
            </a:r>
          </a:p>
          <a:p>
            <a:pPr marL="457200" marR="0" lvl="0" indent="-4572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ü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ü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ü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9C3D95-5F90-3032-ACE1-3D0B792530AA}"/>
              </a:ext>
            </a:extLst>
          </p:cNvPr>
          <p:cNvSpPr txBox="1"/>
          <p:nvPr/>
        </p:nvSpPr>
        <p:spPr>
          <a:xfrm>
            <a:off x="8713346" y="5664915"/>
            <a:ext cx="7236863" cy="549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Correlation &amp; covariance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Hypothesis testing (t-test, ANOVA)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Clustering (k-means, DBSCAN)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Association rule mining (market basket analysis)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A/B testing</a:t>
            </a:r>
          </a:p>
        </p:txBody>
      </p:sp>
      <p:pic>
        <p:nvPicPr>
          <p:cNvPr id="31" name="Picture 30" descr="IBM 8-bar logo in black">
            <a:extLst>
              <a:ext uri="{FF2B5EF4-FFF2-40B4-BE49-F238E27FC236}">
                <a16:creationId xmlns:a16="http://schemas.microsoft.com/office/drawing/2014/main" id="{7FC47D8F-2524-0ABC-97D1-DFE2689AA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F0EEFF-E35E-E622-B8B9-BB3EFEB76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681056"/>
              </p:ext>
            </p:extLst>
          </p:nvPr>
        </p:nvGraphicFramePr>
        <p:xfrm>
          <a:off x="8713346" y="7522710"/>
          <a:ext cx="6950853" cy="5307496"/>
        </p:xfrm>
        <a:graphic>
          <a:graphicData uri="http://schemas.openxmlformats.org/drawingml/2006/table">
            <a:tbl>
              <a:tblPr/>
              <a:tblGrid>
                <a:gridCol w="2316951">
                  <a:extLst>
                    <a:ext uri="{9D8B030D-6E8A-4147-A177-3AD203B41FA5}">
                      <a16:colId xmlns:a16="http://schemas.microsoft.com/office/drawing/2014/main" val="817035350"/>
                    </a:ext>
                  </a:extLst>
                </a:gridCol>
                <a:gridCol w="2316951">
                  <a:extLst>
                    <a:ext uri="{9D8B030D-6E8A-4147-A177-3AD203B41FA5}">
                      <a16:colId xmlns:a16="http://schemas.microsoft.com/office/drawing/2014/main" val="1712379916"/>
                    </a:ext>
                  </a:extLst>
                </a:gridCol>
                <a:gridCol w="2316951">
                  <a:extLst>
                    <a:ext uri="{9D8B030D-6E8A-4147-A177-3AD203B41FA5}">
                      <a16:colId xmlns:a16="http://schemas.microsoft.com/office/drawing/2014/main" val="306572758"/>
                    </a:ext>
                  </a:extLst>
                </a:gridCol>
              </a:tblGrid>
              <a:tr h="298837"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Technique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Example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525880"/>
                  </a:ext>
                </a:extLst>
              </a:tr>
              <a:tr h="516172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Drill-down / Slice-and-dice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Break down aggregates into subgroups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Sales dropped — is it from a specific region or product?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121415"/>
                  </a:ext>
                </a:extLst>
              </a:tr>
              <a:tr h="733508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Comparative Analysis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Compare performance between segments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Compare customer churn before and after a new policy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32608"/>
                  </a:ext>
                </a:extLst>
              </a:tr>
              <a:tr h="516172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Correlation Analysis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Check for relationships between variables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Is suppliers’ average lead time correlated with % of on-time deliveries?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37881"/>
                  </a:ext>
                </a:extLst>
              </a:tr>
              <a:tr h="516172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Trend Break Analysis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Detect shifts or disruptions in patterns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Identify sudden drops in shipment quantity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4855961"/>
                  </a:ext>
                </a:extLst>
              </a:tr>
              <a:tr h="516172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Root Cause Analysis (RCA)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Trace back to the root factor(s)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Why did manufacturing defects spike?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179466"/>
                  </a:ext>
                </a:extLst>
              </a:tr>
              <a:tr h="516172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Pareto Analysis (80/20 Rule)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Identify vital few contributors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Which 20% of root causes cause 80% of failures?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039177"/>
                  </a:ext>
                </a:extLst>
              </a:tr>
              <a:tr h="516172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Hypothesis Testing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Use statistical tests to confirm assumptions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Is the drop in NPS score significant?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720987"/>
                  </a:ext>
                </a:extLst>
              </a:tr>
              <a:tr h="733508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Anomaly Detection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Identify outliers or unusual patterns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Sudden spike in customer complaints flagged as anomaly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605308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1226A1-C024-B96D-2C0E-32D29543B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715723"/>
              </p:ext>
            </p:extLst>
          </p:nvPr>
        </p:nvGraphicFramePr>
        <p:xfrm>
          <a:off x="16878363" y="7429771"/>
          <a:ext cx="6563122" cy="4873901"/>
        </p:xfrm>
        <a:graphic>
          <a:graphicData uri="http://schemas.openxmlformats.org/drawingml/2006/table">
            <a:tbl>
              <a:tblPr/>
              <a:tblGrid>
                <a:gridCol w="3281561">
                  <a:extLst>
                    <a:ext uri="{9D8B030D-6E8A-4147-A177-3AD203B41FA5}">
                      <a16:colId xmlns:a16="http://schemas.microsoft.com/office/drawing/2014/main" val="4126707855"/>
                    </a:ext>
                  </a:extLst>
                </a:gridCol>
                <a:gridCol w="3281561">
                  <a:extLst>
                    <a:ext uri="{9D8B030D-6E8A-4147-A177-3AD203B41FA5}">
                      <a16:colId xmlns:a16="http://schemas.microsoft.com/office/drawing/2014/main" val="718278390"/>
                    </a:ext>
                  </a:extLst>
                </a:gridCol>
              </a:tblGrid>
              <a:tr h="380233"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Requirement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Details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561851"/>
                  </a:ext>
                </a:extLst>
              </a:tr>
              <a:tr h="933300">
                <a:tc>
                  <a:txBody>
                    <a:bodyPr/>
                    <a:lstStyle/>
                    <a:p>
                      <a:pPr algn="l"/>
                      <a:r>
                        <a:rPr lang="en-SG" sz="1600" b="1" dirty="0"/>
                        <a:t>Detailed and granular data</a:t>
                      </a:r>
                      <a:endParaRPr lang="en-SG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Ability to break down into subcategories (e.g., by region, market segment)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2547532"/>
                  </a:ext>
                </a:extLst>
              </a:tr>
              <a:tr h="6567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Historical data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Time-series data helps identify when changes happened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571659"/>
                  </a:ext>
                </a:extLst>
              </a:tr>
              <a:tr h="93330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Data context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Metadata or external variables (geopolitics, seasonality) for understanding influences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837899"/>
                  </a:ext>
                </a:extLst>
              </a:tr>
              <a:tr h="6567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Categorical and numerical features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Needed for segmentation and correlation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998130"/>
                  </a:ext>
                </a:extLst>
              </a:tr>
              <a:tr h="6567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Clean and consistent format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Enables accurate comparisons and 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170786"/>
                  </a:ext>
                </a:extLst>
              </a:tr>
              <a:tr h="656767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Baseline or benchmark values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For evaluating deviations or impacts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46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03763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0AF3-86F3-EF8E-CC52-C35B8BD7F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35F06C-CFF8-39B6-483D-539DE57644A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Digital Supply Chain Transformation Team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20730B9-DCA4-C125-3285-D016BF49E4D7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Diagnostic Analysis Examples</a:t>
            </a:r>
          </a:p>
        </p:txBody>
      </p:sp>
      <p:pic>
        <p:nvPicPr>
          <p:cNvPr id="2" name="Picture 1" descr="IBM 8-bar logo in black">
            <a:extLst>
              <a:ext uri="{FF2B5EF4-FFF2-40B4-BE49-F238E27FC236}">
                <a16:creationId xmlns:a16="http://schemas.microsoft.com/office/drawing/2014/main" id="{55026A41-AC3A-65E3-2BB0-D8ABC1FF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329D71F-E3A2-1431-AA93-45F328165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441167"/>
              </p:ext>
            </p:extLst>
          </p:nvPr>
        </p:nvGraphicFramePr>
        <p:xfrm>
          <a:off x="458074" y="2046454"/>
          <a:ext cx="23457128" cy="10363199"/>
        </p:xfrm>
        <a:graphic>
          <a:graphicData uri="http://schemas.openxmlformats.org/drawingml/2006/table">
            <a:tbl>
              <a:tblPr/>
              <a:tblGrid>
                <a:gridCol w="5864282">
                  <a:extLst>
                    <a:ext uri="{9D8B030D-6E8A-4147-A177-3AD203B41FA5}">
                      <a16:colId xmlns:a16="http://schemas.microsoft.com/office/drawing/2014/main" val="4202449538"/>
                    </a:ext>
                  </a:extLst>
                </a:gridCol>
                <a:gridCol w="5864282">
                  <a:extLst>
                    <a:ext uri="{9D8B030D-6E8A-4147-A177-3AD203B41FA5}">
                      <a16:colId xmlns:a16="http://schemas.microsoft.com/office/drawing/2014/main" val="4118753040"/>
                    </a:ext>
                  </a:extLst>
                </a:gridCol>
                <a:gridCol w="5864282">
                  <a:extLst>
                    <a:ext uri="{9D8B030D-6E8A-4147-A177-3AD203B41FA5}">
                      <a16:colId xmlns:a16="http://schemas.microsoft.com/office/drawing/2014/main" val="3778200344"/>
                    </a:ext>
                  </a:extLst>
                </a:gridCol>
                <a:gridCol w="5864282">
                  <a:extLst>
                    <a:ext uri="{9D8B030D-6E8A-4147-A177-3AD203B41FA5}">
                      <a16:colId xmlns:a16="http://schemas.microsoft.com/office/drawing/2014/main" val="1533425668"/>
                    </a:ext>
                  </a:extLst>
                </a:gridCol>
              </a:tblGrid>
              <a:tr h="567159">
                <a:tc>
                  <a:txBody>
                    <a:bodyPr/>
                    <a:lstStyle/>
                    <a:p>
                      <a:pPr algn="l"/>
                      <a:r>
                        <a:rPr lang="en-SG" sz="2400" b="1" dirty="0"/>
                        <a:t>Category</a:t>
                      </a:r>
                      <a:endParaRPr lang="en-SG" sz="2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Techniques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Purpose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Example Use Case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206229"/>
                  </a:ext>
                </a:extLst>
              </a:tr>
              <a:tr h="100343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Shipment Delays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Root cause analysis, lead time decomposition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Understand why deliveries are late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Identify delay due to customs clearance or port congestion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934267"/>
                  </a:ext>
                </a:extLst>
              </a:tr>
              <a:tr h="100343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Inventory Issues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ABC analysis, stockout frequency 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Diagnose excess or insufficient inventory levels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Investigate why SKU X is consistently out of stock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7703395"/>
                  </a:ext>
                </a:extLst>
              </a:tr>
              <a:tr h="100343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Supplier Performance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KPI drill-down, supplier scorecard review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Identify causes of poor supplier performance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Analyze why Supplier A has longer lead times this quarter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335652"/>
                  </a:ext>
                </a:extLst>
              </a:tr>
              <a:tr h="88427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Order Fulfillment Gaps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Fill rate analysis, exception reporting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Determine causes of unfulfilled or partial orders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Investigate missing items in customer orders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6600777"/>
                  </a:ext>
                </a:extLst>
              </a:tr>
              <a:tr h="88427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Production Bottlenecks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Pareto chart, 5 Whys, process flow 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Pinpoint stages causing delays or quality issues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Diagnose bottleneck at the packaging line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136348"/>
                  </a:ext>
                </a:extLst>
              </a:tr>
              <a:tr h="100343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Cost Overruns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Variance analysis, cost decomposition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Understand why logistics or procurement costs increased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Explain surge in transport cost due to fuel surcharge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459375"/>
                  </a:ext>
                </a:extLst>
              </a:tr>
              <a:tr h="100343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Demand-Supply Mismatch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Forecast accuracy analysis, deviation tracking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Explore reasons for mismatch in forecast and actuals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Identify regions with frequent overforecasting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992298"/>
                  </a:ext>
                </a:extLst>
              </a:tr>
              <a:tr h="100343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Returns &amp; Refunds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Returns reason coding, defect root cause 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Investigate high return rates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 err="1"/>
                        <a:t>Analyze</a:t>
                      </a:r>
                      <a:r>
                        <a:rPr lang="en-SG" sz="2400" dirty="0"/>
                        <a:t> if root cause-1 are driving product returns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607167"/>
                  </a:ext>
                </a:extLst>
              </a:tr>
              <a:tr h="1003436">
                <a:tc>
                  <a:txBody>
                    <a:bodyPr/>
                    <a:lstStyle/>
                    <a:p>
                      <a:pPr algn="l"/>
                      <a:r>
                        <a:rPr lang="en-SG" sz="2400" b="1" dirty="0"/>
                        <a:t>Warehouse Inefficiency</a:t>
                      </a:r>
                      <a:endParaRPr lang="en-SG" sz="2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Time-motion study, throughput diagnostics, process mapping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Uncover slow picking/packing processes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Determine why warehouse cycle time increased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34436"/>
                  </a:ext>
                </a:extLst>
              </a:tr>
              <a:tr h="1003436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Logistics Failures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Route failure analysis, carrier performance metrics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Find why shipments fail or arrive damaged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Discover frequent issues with a particular logistics provider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725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3571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8214D-85F4-45A8-A090-3FBB10628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12BC8-47BA-3916-A479-ECA9CF807A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Digital Supply Chain Transformation Team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403050203000203" pitchFamily="34" charset="0"/>
              <a:ea typeface="+mn-ea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154B73A-1256-C667-4D94-013F43021351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Predictive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46DB5E-00B4-C9E7-227E-E388D600FCC2}"/>
              </a:ext>
            </a:extLst>
          </p:cNvPr>
          <p:cNvSpPr/>
          <p:nvPr/>
        </p:nvSpPr>
        <p:spPr bwMode="auto">
          <a:xfrm>
            <a:off x="568991" y="2129388"/>
            <a:ext cx="3289332" cy="1940312"/>
          </a:xfrm>
          <a:prstGeom prst="rect">
            <a:avLst/>
          </a:prstGeom>
          <a:solidFill>
            <a:srgbClr val="0043CE"/>
          </a:solidFill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23368-1DC9-8E27-59CD-603C398986EB}"/>
              </a:ext>
            </a:extLst>
          </p:cNvPr>
          <p:cNvSpPr/>
          <p:nvPr/>
        </p:nvSpPr>
        <p:spPr bwMode="auto">
          <a:xfrm>
            <a:off x="3858322" y="2129388"/>
            <a:ext cx="19807463" cy="1940312"/>
          </a:xfrm>
          <a:prstGeom prst="rect">
            <a:avLst/>
          </a:prstGeom>
          <a:solidFill>
            <a:srgbClr val="E9EAEA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24B6D-7EB7-385F-9417-11DBB9DE372F}"/>
              </a:ext>
            </a:extLst>
          </p:cNvPr>
          <p:cNvSpPr txBox="1"/>
          <p:nvPr/>
        </p:nvSpPr>
        <p:spPr>
          <a:xfrm>
            <a:off x="340252" y="2765726"/>
            <a:ext cx="3746810" cy="1359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What is it?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C423E5-386C-670F-F3BD-28BD1EA030E0}"/>
              </a:ext>
            </a:extLst>
          </p:cNvPr>
          <p:cNvSpPr/>
          <p:nvPr/>
        </p:nvSpPr>
        <p:spPr bwMode="auto">
          <a:xfrm>
            <a:off x="568990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B9194F-EFD8-14F1-DB5D-2A8F76BF30DE}"/>
              </a:ext>
            </a:extLst>
          </p:cNvPr>
          <p:cNvSpPr/>
          <p:nvPr/>
        </p:nvSpPr>
        <p:spPr bwMode="auto">
          <a:xfrm>
            <a:off x="8498955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1C5B6C-1D95-C343-A887-F3EB3C4F4C84}"/>
              </a:ext>
            </a:extLst>
          </p:cNvPr>
          <p:cNvSpPr/>
          <p:nvPr/>
        </p:nvSpPr>
        <p:spPr bwMode="auto">
          <a:xfrm>
            <a:off x="16428921" y="4844110"/>
            <a:ext cx="7236864" cy="8069001"/>
          </a:xfrm>
          <a:prstGeom prst="rect">
            <a:avLst/>
          </a:prstGeom>
          <a:solidFill>
            <a:srgbClr val="F2F2F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0EDA5A-5196-A42C-EC04-BF20E7F3E005}"/>
              </a:ext>
            </a:extLst>
          </p:cNvPr>
          <p:cNvSpPr/>
          <p:nvPr/>
        </p:nvSpPr>
        <p:spPr bwMode="auto">
          <a:xfrm>
            <a:off x="568989" y="4399275"/>
            <a:ext cx="7236864" cy="1020218"/>
          </a:xfrm>
          <a:prstGeom prst="rect">
            <a:avLst/>
          </a:prstGeom>
          <a:solidFill>
            <a:srgbClr val="1192E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E26BCB-5395-B10A-7328-72A23E90A386}"/>
              </a:ext>
            </a:extLst>
          </p:cNvPr>
          <p:cNvSpPr/>
          <p:nvPr/>
        </p:nvSpPr>
        <p:spPr bwMode="auto">
          <a:xfrm>
            <a:off x="8498955" y="4399275"/>
            <a:ext cx="7236864" cy="1020218"/>
          </a:xfrm>
          <a:prstGeom prst="rect">
            <a:avLst/>
          </a:prstGeom>
          <a:solidFill>
            <a:srgbClr val="0F62F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2A82E0-4CD2-80DC-E649-A7CECE9A5753}"/>
              </a:ext>
            </a:extLst>
          </p:cNvPr>
          <p:cNvSpPr/>
          <p:nvPr/>
        </p:nvSpPr>
        <p:spPr bwMode="auto">
          <a:xfrm>
            <a:off x="16428921" y="4399275"/>
            <a:ext cx="7236864" cy="1020218"/>
          </a:xfrm>
          <a:prstGeom prst="rect">
            <a:avLst/>
          </a:prstGeom>
          <a:solidFill>
            <a:srgbClr val="0043CE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327600" marR="0" lvl="0" indent="-327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 Ligh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2D6EE-40EB-5F7C-64E1-5876300310BD}"/>
              </a:ext>
            </a:extLst>
          </p:cNvPr>
          <p:cNvSpPr txBox="1"/>
          <p:nvPr/>
        </p:nvSpPr>
        <p:spPr>
          <a:xfrm>
            <a:off x="1758063" y="4638907"/>
            <a:ext cx="4657998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When to Use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B9056D-1365-A281-0FBB-14753D7B770A}"/>
              </a:ext>
            </a:extLst>
          </p:cNvPr>
          <p:cNvSpPr txBox="1"/>
          <p:nvPr/>
        </p:nvSpPr>
        <p:spPr>
          <a:xfrm>
            <a:off x="9641500" y="4613900"/>
            <a:ext cx="5503650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Common Techniques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D460A5-6DF6-2BDD-690E-D99F425B103E}"/>
              </a:ext>
            </a:extLst>
          </p:cNvPr>
          <p:cNvSpPr txBox="1"/>
          <p:nvPr/>
        </p:nvSpPr>
        <p:spPr>
          <a:xfrm>
            <a:off x="16878364" y="4633498"/>
            <a:ext cx="6334036" cy="780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Hebrew" panose="020B0503050203000203" pitchFamily="34" charset="-79"/>
                <a:ea typeface="+mn-ea"/>
                <a:cs typeface="IBM Plex Sans Hebrew" panose="020B0503050203000203" pitchFamily="34" charset="-79"/>
              </a:rPr>
              <a:t>Data Requirements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D745C7-2174-C017-1620-288662F543A8}"/>
              </a:ext>
            </a:extLst>
          </p:cNvPr>
          <p:cNvSpPr txBox="1"/>
          <p:nvPr/>
        </p:nvSpPr>
        <p:spPr>
          <a:xfrm>
            <a:off x="721390" y="5711632"/>
            <a:ext cx="6778339" cy="4595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 want to </a:t>
            </a:r>
            <a:r>
              <a:rPr lang="en-SG" sz="2400" b="1" dirty="0"/>
              <a:t>forecast future performance</a:t>
            </a:r>
            <a:r>
              <a:rPr lang="en-SG" sz="2400" dirty="0"/>
              <a:t> (e.g., failure rate, demand)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We’re aiming to </a:t>
            </a:r>
            <a:r>
              <a:rPr lang="en-SG" sz="2400" b="1" dirty="0"/>
              <a:t>optimize business decisions</a:t>
            </a:r>
            <a:r>
              <a:rPr lang="en-SG" sz="2400" dirty="0"/>
              <a:t> by anticipating outcomes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We want to </a:t>
            </a:r>
            <a:r>
              <a:rPr lang="en-SG" sz="2400" b="1" dirty="0"/>
              <a:t>identify risks or opportunities</a:t>
            </a:r>
            <a:r>
              <a:rPr lang="en-SG" sz="2400" dirty="0"/>
              <a:t> before they materialize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Making the right prediction has </a:t>
            </a:r>
            <a:r>
              <a:rPr lang="en-SG" sz="2400" b="1" dirty="0"/>
              <a:t>a business impact</a:t>
            </a:r>
            <a:r>
              <a:rPr lang="en-SG" sz="2400" dirty="0"/>
              <a:t> (savings, risk reduction, revenue growth)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7E660-D67C-0719-670B-E10449504689}"/>
              </a:ext>
            </a:extLst>
          </p:cNvPr>
          <p:cNvSpPr txBox="1"/>
          <p:nvPr/>
        </p:nvSpPr>
        <p:spPr>
          <a:xfrm>
            <a:off x="16730217" y="5544758"/>
            <a:ext cx="6482183" cy="628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Supervised Learning: Labelled training data with target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Clean, pre-processed features (numeric or categorical)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Ideally: large, diverse, and representative datasets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ü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Arial" panose="020B0604020202020204" pitchFamily="34" charset="0"/>
            </a:endParaRPr>
          </a:p>
          <a:p>
            <a:pPr marL="457200" marR="0" lvl="0" indent="-45720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ü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187E2A-A19D-8B13-0231-3643949AFBA6}"/>
              </a:ext>
            </a:extLst>
          </p:cNvPr>
          <p:cNvSpPr txBox="1"/>
          <p:nvPr/>
        </p:nvSpPr>
        <p:spPr>
          <a:xfrm>
            <a:off x="8713346" y="5664915"/>
            <a:ext cx="7236863" cy="549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Regression (supervised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Classification (supervised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Clustering (unsupervised learning)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Time Series Forecasting (ARIMA, Prophet)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 dirty="0"/>
              <a:t>NLP (text classification, sentiment analysis)</a:t>
            </a:r>
          </a:p>
        </p:txBody>
      </p:sp>
      <p:pic>
        <p:nvPicPr>
          <p:cNvPr id="31" name="Picture 30" descr="IBM 8-bar logo in black">
            <a:extLst>
              <a:ext uri="{FF2B5EF4-FFF2-40B4-BE49-F238E27FC236}">
                <a16:creationId xmlns:a16="http://schemas.microsoft.com/office/drawing/2014/main" id="{C761EBC0-3B79-8274-7CA6-F03446BBA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450B3D-BA8E-05F2-CF5B-84ED8A5936D7}"/>
              </a:ext>
            </a:extLst>
          </p:cNvPr>
          <p:cNvSpPr txBox="1"/>
          <p:nvPr/>
        </p:nvSpPr>
        <p:spPr>
          <a:xfrm>
            <a:off x="4187421" y="2228613"/>
            <a:ext cx="19049552" cy="175432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SG" dirty="0"/>
              <a:t>Answer “</a:t>
            </a:r>
            <a:r>
              <a:rPr lang="en-SG" b="1" dirty="0"/>
              <a:t>What is likely to happen</a:t>
            </a:r>
            <a:r>
              <a:rPr lang="en-SG" dirty="0"/>
              <a:t>?”</a:t>
            </a:r>
          </a:p>
          <a:p>
            <a:r>
              <a:rPr lang="en-SG" dirty="0"/>
              <a:t>Uses statistical </a:t>
            </a:r>
            <a:r>
              <a:rPr lang="en-SG" dirty="0" err="1"/>
              <a:t>modeling</a:t>
            </a:r>
            <a:r>
              <a:rPr lang="en-SG" dirty="0"/>
              <a:t> and machine learning to predict future events, </a:t>
            </a:r>
            <a:r>
              <a:rPr lang="en-SG" dirty="0" err="1"/>
              <a:t>behaviors</a:t>
            </a:r>
            <a:r>
              <a:rPr lang="en-SG" dirty="0"/>
              <a:t>, or outcomes based on patterns in historical data. </a:t>
            </a:r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ED8FAC6-9186-281D-25C4-3455DE0F4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778948"/>
              </p:ext>
            </p:extLst>
          </p:nvPr>
        </p:nvGraphicFramePr>
        <p:xfrm>
          <a:off x="8713346" y="7676810"/>
          <a:ext cx="6831453" cy="4848673"/>
        </p:xfrm>
        <a:graphic>
          <a:graphicData uri="http://schemas.openxmlformats.org/drawingml/2006/table">
            <a:tbl>
              <a:tblPr/>
              <a:tblGrid>
                <a:gridCol w="2277151">
                  <a:extLst>
                    <a:ext uri="{9D8B030D-6E8A-4147-A177-3AD203B41FA5}">
                      <a16:colId xmlns:a16="http://schemas.microsoft.com/office/drawing/2014/main" val="1490945782"/>
                    </a:ext>
                  </a:extLst>
                </a:gridCol>
                <a:gridCol w="2277151">
                  <a:extLst>
                    <a:ext uri="{9D8B030D-6E8A-4147-A177-3AD203B41FA5}">
                      <a16:colId xmlns:a16="http://schemas.microsoft.com/office/drawing/2014/main" val="1818592241"/>
                    </a:ext>
                  </a:extLst>
                </a:gridCol>
                <a:gridCol w="2277151">
                  <a:extLst>
                    <a:ext uri="{9D8B030D-6E8A-4147-A177-3AD203B41FA5}">
                      <a16:colId xmlns:a16="http://schemas.microsoft.com/office/drawing/2014/main" val="2641785460"/>
                    </a:ext>
                  </a:extLst>
                </a:gridCol>
              </a:tblGrid>
              <a:tr h="346334"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Technique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Example Use Case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573703"/>
                  </a:ext>
                </a:extLst>
              </a:tr>
              <a:tr h="535243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Regression Analysis (Linear, Logistic)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Estimate relationships between variables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Forecast sales based on ad spend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599148"/>
                  </a:ext>
                </a:extLst>
              </a:tr>
              <a:tr h="535243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Time Series Forecasting (ARIMA, Prophet)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Predict future values based on temporal trends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Monthly demand forecasting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727886"/>
                  </a:ext>
                </a:extLst>
              </a:tr>
              <a:tr h="535243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Decision Trees &amp; Random Forest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Tree-based models for classification/prediction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Predict root-cause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923436"/>
                  </a:ext>
                </a:extLst>
              </a:tr>
              <a:tr h="535243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Classification Models (SVM, Naive Bayes)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Categorize data into predicted classes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Root-cause detection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696109"/>
                  </a:ext>
                </a:extLst>
              </a:tr>
              <a:tr h="535243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Clustering (K-Means, DBSCAN)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Identify natural groupings in data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Segment customers for targeted marketing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45277"/>
                  </a:ext>
                </a:extLst>
              </a:tr>
              <a:tr h="755638">
                <a:tc>
                  <a:txBody>
                    <a:bodyPr/>
                    <a:lstStyle/>
                    <a:p>
                      <a:pPr algn="l"/>
                      <a:r>
                        <a:rPr lang="en-SG" sz="1400" b="1" dirty="0"/>
                        <a:t>Neural Networks / Deep Learning</a:t>
                      </a:r>
                      <a:endParaRPr lang="en-SG" sz="1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Model complex patterns and interactions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Image or speech recognition, complex forecasts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7252873"/>
                  </a:ext>
                </a:extLst>
              </a:tr>
              <a:tr h="535243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Ensemble Methods (Boosting, Bagging)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Combine multiple models for better accuracy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Quality risk scoring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539480"/>
                  </a:ext>
                </a:extLst>
              </a:tr>
              <a:tr h="535243">
                <a:tc>
                  <a:txBody>
                    <a:bodyPr/>
                    <a:lstStyle/>
                    <a:p>
                      <a:pPr algn="l"/>
                      <a:r>
                        <a:rPr lang="en-SG" sz="1400" b="1"/>
                        <a:t>Survival Analysis</a:t>
                      </a:r>
                      <a:endParaRPr lang="en-SG" sz="1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/>
                        <a:t>Predict time to event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dirty="0"/>
                        <a:t>When a machine is likely to fail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77373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1589639-BCA3-7EA0-848E-A2E64B671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268257"/>
              </p:ext>
            </p:extLst>
          </p:nvPr>
        </p:nvGraphicFramePr>
        <p:xfrm>
          <a:off x="16643311" y="7913949"/>
          <a:ext cx="6916936" cy="4389120"/>
        </p:xfrm>
        <a:graphic>
          <a:graphicData uri="http://schemas.openxmlformats.org/drawingml/2006/table">
            <a:tbl>
              <a:tblPr/>
              <a:tblGrid>
                <a:gridCol w="3458468">
                  <a:extLst>
                    <a:ext uri="{9D8B030D-6E8A-4147-A177-3AD203B41FA5}">
                      <a16:colId xmlns:a16="http://schemas.microsoft.com/office/drawing/2014/main" val="1200114376"/>
                    </a:ext>
                  </a:extLst>
                </a:gridCol>
                <a:gridCol w="3458468">
                  <a:extLst>
                    <a:ext uri="{9D8B030D-6E8A-4147-A177-3AD203B41FA5}">
                      <a16:colId xmlns:a16="http://schemas.microsoft.com/office/drawing/2014/main" val="1755149675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Requirement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Description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14786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High-quality historical data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Accuracy, completeness, and consistency are critical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87361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Labeled data (for supervised learning)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Required for regression and classification models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51677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Feature-rich datasets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Diverse inputs (features) improve model learning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875074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Time-stamped or sequential data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Essential for forecasting and time series models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39510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Sufficient volume of data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More data improves generalizability and robustness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44341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/>
                        <a:t>Variable selection and preprocessing</a:t>
                      </a:r>
                      <a:endParaRPr lang="en-SG" sz="16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/>
                        <a:t>Features must be normalized, encoded, or transformed as needed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67807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l"/>
                      <a:r>
                        <a:rPr lang="en-SG" sz="1600" b="1" dirty="0"/>
                        <a:t>Target variable</a:t>
                      </a:r>
                      <a:endParaRPr lang="en-SG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600" dirty="0"/>
                        <a:t>Clearly defined outcome we're trying to predict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6047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F670C52-65DE-0FAA-0EAF-9F73A12A3750}"/>
              </a:ext>
            </a:extLst>
          </p:cNvPr>
          <p:cNvSpPr txBox="1"/>
          <p:nvPr/>
        </p:nvSpPr>
        <p:spPr>
          <a:xfrm>
            <a:off x="-376518" y="3567953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buSzPct val="100000"/>
            </a:pPr>
            <a:endParaRPr lang="en-US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20551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1C95-6ED8-A38C-A8EF-87AE9AACE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02153-37EA-08FE-DAEB-EFB13DA3F1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n-ea"/>
                <a:cs typeface="+mn-cs"/>
              </a:rPr>
              <a:t>Digital Supply Chain Transformation Team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34E79F5-632A-75E2-D0D8-381DF7A8BA92}"/>
              </a:ext>
            </a:extLst>
          </p:cNvPr>
          <p:cNvSpPr txBox="1">
            <a:spLocks/>
          </p:cNvSpPr>
          <p:nvPr/>
        </p:nvSpPr>
        <p:spPr>
          <a:xfrm>
            <a:off x="577586" y="558876"/>
            <a:ext cx="15568702" cy="1315456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chemeClr val="tx2"/>
                </a:solidFill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defRPr>
            </a:lvl1pPr>
            <a:lvl2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0" marR="0" indent="0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0" marR="0" indent="362568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0" marR="0" indent="725139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0" marR="0" indent="108770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0" marR="0" indent="1450276" algn="l" defTabSz="2438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+mj-ea"/>
                <a:cs typeface="+mj-cs"/>
                <a:sym typeface="IBM Plex Sans Light"/>
              </a:rPr>
              <a:t>Predictive Analysis Examples</a:t>
            </a:r>
          </a:p>
        </p:txBody>
      </p:sp>
      <p:pic>
        <p:nvPicPr>
          <p:cNvPr id="4" name="Picture 3" descr="IBM 8-bar logo in black">
            <a:extLst>
              <a:ext uri="{FF2B5EF4-FFF2-40B4-BE49-F238E27FC236}">
                <a16:creationId xmlns:a16="http://schemas.microsoft.com/office/drawing/2014/main" id="{F2A96E0D-54AA-6BB0-8171-A4EC7BDF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7328" y="12525486"/>
            <a:ext cx="1637874" cy="6094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523D7E-AB19-568D-3CAC-7E2BB9B21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051217"/>
              </p:ext>
            </p:extLst>
          </p:nvPr>
        </p:nvGraphicFramePr>
        <p:xfrm>
          <a:off x="577586" y="2240325"/>
          <a:ext cx="23107168" cy="9235349"/>
        </p:xfrm>
        <a:graphic>
          <a:graphicData uri="http://schemas.openxmlformats.org/drawingml/2006/table">
            <a:tbl>
              <a:tblPr/>
              <a:tblGrid>
                <a:gridCol w="5776792">
                  <a:extLst>
                    <a:ext uri="{9D8B030D-6E8A-4147-A177-3AD203B41FA5}">
                      <a16:colId xmlns:a16="http://schemas.microsoft.com/office/drawing/2014/main" val="962477203"/>
                    </a:ext>
                  </a:extLst>
                </a:gridCol>
                <a:gridCol w="5776792">
                  <a:extLst>
                    <a:ext uri="{9D8B030D-6E8A-4147-A177-3AD203B41FA5}">
                      <a16:colId xmlns:a16="http://schemas.microsoft.com/office/drawing/2014/main" val="4154667266"/>
                    </a:ext>
                  </a:extLst>
                </a:gridCol>
                <a:gridCol w="5776792">
                  <a:extLst>
                    <a:ext uri="{9D8B030D-6E8A-4147-A177-3AD203B41FA5}">
                      <a16:colId xmlns:a16="http://schemas.microsoft.com/office/drawing/2014/main" val="772052182"/>
                    </a:ext>
                  </a:extLst>
                </a:gridCol>
                <a:gridCol w="5776792">
                  <a:extLst>
                    <a:ext uri="{9D8B030D-6E8A-4147-A177-3AD203B41FA5}">
                      <a16:colId xmlns:a16="http://schemas.microsoft.com/office/drawing/2014/main" val="105981610"/>
                    </a:ext>
                  </a:extLst>
                </a:gridCol>
              </a:tblGrid>
              <a:tr h="536939">
                <a:tc>
                  <a:txBody>
                    <a:bodyPr/>
                    <a:lstStyle/>
                    <a:p>
                      <a:pPr algn="l"/>
                      <a:r>
                        <a:rPr lang="en-SG" sz="2400" b="1" dirty="0"/>
                        <a:t>Category</a:t>
                      </a:r>
                      <a:endParaRPr lang="en-SG" sz="24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Techniques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Purpose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Example Use Case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192436"/>
                  </a:ext>
                </a:extLst>
              </a:tr>
              <a:tr h="966490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Demand Forecasting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Time series models (ARIMA, Prophet), machine learning (XGBoost, LSTM)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Predict future demand for products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Forecast monthly demand for each product SKU in 2025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315036"/>
                  </a:ext>
                </a:extLst>
              </a:tr>
              <a:tr h="966490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Inventory Optimization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Predictive </a:t>
                      </a:r>
                      <a:r>
                        <a:rPr lang="en-SG" sz="2400" dirty="0" err="1"/>
                        <a:t>modeling</a:t>
                      </a:r>
                      <a:r>
                        <a:rPr lang="en-SG" sz="2400" dirty="0"/>
                        <a:t>, EOQ with demand forecast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Prevent overstock or stockouts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Predict optimal inventory levels for Q4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7239661"/>
                  </a:ext>
                </a:extLst>
              </a:tr>
              <a:tr h="966490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Supplier Risk Prediction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Classification models (Random Forest, Logistic Regression)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Anticipate supplier failures or delays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Predict risk of late delivery from a high-volume supplier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497523"/>
                  </a:ext>
                </a:extLst>
              </a:tr>
              <a:tr h="966490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Lead Time Prediction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Regression models, decision trees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Forecast actual lead time beyond standard expectations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Predict delivery time based on supplier, region, and season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513328"/>
                  </a:ext>
                </a:extLst>
              </a:tr>
              <a:tr h="966490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Shipment Delay Prediction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Gradient boosting, anomaly detection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Flag shipments likely to be delayed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Identify shipments with high probability of missing ETA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259275"/>
                  </a:ext>
                </a:extLst>
              </a:tr>
              <a:tr h="966490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Product Return Prediction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Classification models, churn analysis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Estimate likelihood of product returns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Predict return risk for newly launched items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8016520"/>
                  </a:ext>
                </a:extLst>
              </a:tr>
              <a:tr h="966490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Price Forecasting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Time series forecasting, econometric models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Forecast material or logistics cost changes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Predict next quarter’s freight rates from key ports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273040"/>
                  </a:ext>
                </a:extLst>
              </a:tr>
              <a:tr h="966490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Machine Failure Prediction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Predictive maintenance using sensor data, ML models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Minimize unplanned downtime in factories or warehouses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Forecast failure of critical conveyor systems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878395"/>
                  </a:ext>
                </a:extLst>
              </a:tr>
              <a:tr h="966490">
                <a:tc>
                  <a:txBody>
                    <a:bodyPr/>
                    <a:lstStyle/>
                    <a:p>
                      <a:pPr algn="l"/>
                      <a:r>
                        <a:rPr lang="en-SG" sz="2400" b="1"/>
                        <a:t>Backorder Prediction</a:t>
                      </a:r>
                      <a:endParaRPr lang="en-SG" sz="240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Classification with historical order/delivery data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/>
                        <a:t>Anticipate future backorders based on trends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400" dirty="0"/>
                        <a:t>Predict parts likely to go on backorder in next 30 days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437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79309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enablement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327600" marR="0" indent="-327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tabLst/>
          <a:defRPr kumimoji="0" sz="20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algn="l" defTabSz="2438400">
          <a:buSzPct val="100000"/>
          <a:defRPr sz="2400" dirty="0" smtClean="0">
            <a:cs typeface="Arial" panose="020B0604020202020204" pitchFamily="34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461DE280-6773-3240-A149-7E3C0A49F9FC}" vid="{119F70B9-3B70-5545-8722-9A4DAAA12CBF}"/>
    </a:ext>
  </a:extLst>
</a:theme>
</file>

<file path=ppt/theme/theme2.xml><?xml version="1.0" encoding="utf-8"?>
<a:theme xmlns:a="http://schemas.openxmlformats.org/drawingml/2006/main" name="1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Presentation9" id="{F9332DA5-AE89-AE4F-8EA1-FE6B31C2D4D7}" vid="{0B7B9634-B0D0-7B47-99BA-C4575A17A901}"/>
    </a:ext>
  </a:extLst>
</a:theme>
</file>

<file path=ppt/theme/theme3.xml><?xml version="1.0" encoding="utf-8"?>
<a:theme xmlns:a="http://schemas.openxmlformats.org/drawingml/2006/main" name="13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230309_IBM_presentation_sample_layouts_v_1_4_Plex_LS" id="{3E7A50B4-F9CE-5A46-A742-02DC46899AE3}" vid="{BB6DAD99-7B0D-5D4D-A04C-82EBAB824FB9}"/>
    </a:ext>
  </a:extLst>
</a:theme>
</file>

<file path=ppt/theme/theme4.xml><?xml version="1.0" encoding="utf-8"?>
<a:theme xmlns:a="http://schemas.openxmlformats.org/drawingml/2006/main" name="2_IBM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" id="{A97967B9-A84F-44C4-AC49-AEF71FE9D555}" vid="{12F42A3A-5DC4-430D-A047-2B56ECBD64B4}"/>
    </a:ext>
  </a:extLst>
</a:theme>
</file>

<file path=ppt/theme/theme5.xml><?xml version="1.0" encoding="utf-8"?>
<a:theme xmlns:a="http://schemas.openxmlformats.org/drawingml/2006/main" name="5_SC_Shanghai_template_16x9">
  <a:themeElements>
    <a:clrScheme name="3_SC_Shanghai_template_16x9 2">
      <a:dk1>
        <a:srgbClr val="808080"/>
      </a:dk1>
      <a:lt1>
        <a:srgbClr val="FFFFFF"/>
      </a:lt1>
      <a:dk2>
        <a:srgbClr val="003F69"/>
      </a:dk2>
      <a:lt2>
        <a:srgbClr val="00B2EF"/>
      </a:lt2>
      <a:accent1>
        <a:srgbClr val="00B0DA"/>
      </a:accent1>
      <a:accent2>
        <a:srgbClr val="00A6A0"/>
      </a:accent2>
      <a:accent3>
        <a:srgbClr val="AAAFB9"/>
      </a:accent3>
      <a:accent4>
        <a:srgbClr val="DADADA"/>
      </a:accent4>
      <a:accent5>
        <a:srgbClr val="AAD4EA"/>
      </a:accent5>
      <a:accent6>
        <a:srgbClr val="009691"/>
      </a:accent6>
      <a:hlink>
        <a:srgbClr val="8CC63F"/>
      </a:hlink>
      <a:folHlink>
        <a:srgbClr val="83D1F5"/>
      </a:folHlink>
    </a:clrScheme>
    <a:fontScheme name="3_SC_Shanghai_template_16x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30622" tIns="65311" rIns="130622" bIns="65311" numCol="1" anchor="t" anchorCtr="0" compatLnSpc="1">
        <a:prstTxWarp prst="textNoShape">
          <a:avLst/>
        </a:prstTxWarp>
      </a:bodyPr>
      <a:lstStyle>
        <a:defPPr marL="0" marR="0" indent="0" algn="ctr" defTabSz="1306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30622" tIns="65311" rIns="130622" bIns="65311" numCol="1" anchor="t" anchorCtr="0" compatLnSpc="1">
        <a:prstTxWarp prst="textNoShape">
          <a:avLst/>
        </a:prstTxWarp>
      </a:bodyPr>
      <a:lstStyle>
        <a:defPPr marL="0" marR="0" indent="0" algn="ctr" defTabSz="13065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3_SC_Shanghai_template_16x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B3EF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AAD6F6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SC_Shanghai_template_16x9 2">
        <a:dk1>
          <a:srgbClr val="808080"/>
        </a:dk1>
        <a:lt1>
          <a:srgbClr val="FFFFFF"/>
        </a:lt1>
        <a:dk2>
          <a:srgbClr val="003F69"/>
        </a:dk2>
        <a:lt2>
          <a:srgbClr val="00B2EF"/>
        </a:lt2>
        <a:accent1>
          <a:srgbClr val="00B0DA"/>
        </a:accent1>
        <a:accent2>
          <a:srgbClr val="00A6A0"/>
        </a:accent2>
        <a:accent3>
          <a:srgbClr val="AAAFB9"/>
        </a:accent3>
        <a:accent4>
          <a:srgbClr val="DADADA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IBM presentation enablement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327600" marR="0" indent="-327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tabLst/>
          <a:defRPr kumimoji="0" sz="20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algn="l" defTabSz="2438400">
          <a:buSzPct val="100000"/>
          <a:defRPr sz="2400" dirty="0" smtClean="0">
            <a:cs typeface="Arial" panose="020B0604020202020204" pitchFamily="34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461DE280-6773-3240-A149-7E3C0A49F9FC}" vid="{119F70B9-3B70-5545-8722-9A4DAAA12CBF}"/>
    </a:ext>
  </a:extLst>
</a:theme>
</file>

<file path=ppt/theme/theme7.xml><?xml version="1.0" encoding="utf-8"?>
<a:theme xmlns:a="http://schemas.openxmlformats.org/drawingml/2006/main" name="Roadshow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sample_layouts_v_1_6_Plex.pptx" id="{204C4AD1-4225-FF43-9DF0-33AB212F5F6A}" vid="{AC0AD99D-B0EC-6A47-BE1D-AB1B22763064}"/>
    </a:ext>
  </a:extLst>
</a:theme>
</file>

<file path=ppt/theme/theme8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9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109958</TotalTime>
  <Words>2754</Words>
  <Application>Microsoft Macintosh PowerPoint</Application>
  <PresentationFormat>Custom</PresentationFormat>
  <Paragraphs>557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14</vt:i4>
      </vt:variant>
    </vt:vector>
  </HeadingPairs>
  <TitlesOfParts>
    <vt:vector size="36" baseType="lpstr">
      <vt:lpstr>HelvNeue Roman for IBM</vt:lpstr>
      <vt:lpstr>ＭＳ Ｐゴシック</vt:lpstr>
      <vt:lpstr>Aptos</vt:lpstr>
      <vt:lpstr>Arial</vt:lpstr>
      <vt:lpstr>Courier New</vt:lpstr>
      <vt:lpstr>Helvetica Neue</vt:lpstr>
      <vt:lpstr>IBM Plex Sans</vt:lpstr>
      <vt:lpstr>IBM Plex Sans ExtLt</vt:lpstr>
      <vt:lpstr>IBM Plex Sans Hebrew</vt:lpstr>
      <vt:lpstr>IBM Plex Sans Hebrew Medm</vt:lpstr>
      <vt:lpstr>IBM Plex Sans Hebrew SmBld</vt:lpstr>
      <vt:lpstr>IBM Plex Sans Hebrew Text</vt:lpstr>
      <vt:lpstr>IBM Plex Sans Light</vt:lpstr>
      <vt:lpstr>IBM Plex Sans Regular</vt:lpstr>
      <vt:lpstr>Wingdings</vt:lpstr>
      <vt:lpstr>IBM presentation enablement template</vt:lpstr>
      <vt:lpstr>1_IBM Brand Template 2022</vt:lpstr>
      <vt:lpstr>13_IBM presentation template</vt:lpstr>
      <vt:lpstr>2_IBM</vt:lpstr>
      <vt:lpstr>5_SC_Shanghai_template_16x9</vt:lpstr>
      <vt:lpstr>1_IBM presentation enablement template</vt:lpstr>
      <vt:lpstr>Roadshow template</vt:lpstr>
      <vt:lpstr>Data Science Sharing         Digital Supply Chain Transformation Team  Liu Lu (luliu@sg.ibm.com)   May 8th, 2025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Plex embedded template – enablement version</dc:title>
  <dc:subject/>
  <dc:creator>Cailey Giorgi</dc:creator>
  <cp:keywords/>
  <dc:description/>
  <cp:lastModifiedBy>Lu Liu</cp:lastModifiedBy>
  <cp:revision>1673</cp:revision>
  <cp:lastPrinted>2023-10-05T16:17:49Z</cp:lastPrinted>
  <dcterms:created xsi:type="dcterms:W3CDTF">2023-01-13T17:40:38Z</dcterms:created>
  <dcterms:modified xsi:type="dcterms:W3CDTF">2025-05-08T12:55:34Z</dcterms:modified>
  <cp:category/>
</cp:coreProperties>
</file>